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6"/>
  </p:notesMasterIdLst>
  <p:handoutMasterIdLst>
    <p:handoutMasterId r:id="rId77"/>
  </p:handoutMasterIdLst>
  <p:sldIdLst>
    <p:sldId id="302" r:id="rId2"/>
    <p:sldId id="354" r:id="rId3"/>
    <p:sldId id="355" r:id="rId4"/>
    <p:sldId id="356" r:id="rId5"/>
    <p:sldId id="353" r:id="rId6"/>
    <p:sldId id="259" r:id="rId7"/>
    <p:sldId id="364" r:id="rId8"/>
    <p:sldId id="358" r:id="rId9"/>
    <p:sldId id="359" r:id="rId10"/>
    <p:sldId id="360" r:id="rId11"/>
    <p:sldId id="361" r:id="rId12"/>
    <p:sldId id="362" r:id="rId13"/>
    <p:sldId id="269" r:id="rId14"/>
    <p:sldId id="262" r:id="rId15"/>
    <p:sldId id="311" r:id="rId16"/>
    <p:sldId id="329" r:id="rId17"/>
    <p:sldId id="309" r:id="rId18"/>
    <p:sldId id="328" r:id="rId19"/>
    <p:sldId id="365" r:id="rId20"/>
    <p:sldId id="310" r:id="rId21"/>
    <p:sldId id="330" r:id="rId22"/>
    <p:sldId id="331" r:id="rId23"/>
    <p:sldId id="332" r:id="rId24"/>
    <p:sldId id="333" r:id="rId25"/>
    <p:sldId id="335" r:id="rId26"/>
    <p:sldId id="375" r:id="rId27"/>
    <p:sldId id="366" r:id="rId28"/>
    <p:sldId id="312" r:id="rId29"/>
    <p:sldId id="313" r:id="rId30"/>
    <p:sldId id="336" r:id="rId31"/>
    <p:sldId id="337" r:id="rId32"/>
    <p:sldId id="338" r:id="rId33"/>
    <p:sldId id="339" r:id="rId34"/>
    <p:sldId id="340" r:id="rId35"/>
    <p:sldId id="341" r:id="rId36"/>
    <p:sldId id="343" r:id="rId37"/>
    <p:sldId id="367" r:id="rId38"/>
    <p:sldId id="344" r:id="rId39"/>
    <p:sldId id="345" r:id="rId40"/>
    <p:sldId id="314" r:id="rId41"/>
    <p:sldId id="346" r:id="rId42"/>
    <p:sldId id="347" r:id="rId43"/>
    <p:sldId id="368" r:id="rId44"/>
    <p:sldId id="303" r:id="rId45"/>
    <p:sldId id="304" r:id="rId46"/>
    <p:sldId id="348" r:id="rId47"/>
    <p:sldId id="349" r:id="rId48"/>
    <p:sldId id="327" r:id="rId49"/>
    <p:sldId id="350" r:id="rId50"/>
    <p:sldId id="351" r:id="rId51"/>
    <p:sldId id="352" r:id="rId52"/>
    <p:sldId id="317" r:id="rId53"/>
    <p:sldId id="319" r:id="rId54"/>
    <p:sldId id="320" r:id="rId55"/>
    <p:sldId id="321" r:id="rId56"/>
    <p:sldId id="322" r:id="rId57"/>
    <p:sldId id="279" r:id="rId58"/>
    <p:sldId id="280" r:id="rId59"/>
    <p:sldId id="281" r:id="rId60"/>
    <p:sldId id="300" r:id="rId61"/>
    <p:sldId id="370" r:id="rId62"/>
    <p:sldId id="326" r:id="rId63"/>
    <p:sldId id="286" r:id="rId64"/>
    <p:sldId id="287" r:id="rId65"/>
    <p:sldId id="290" r:id="rId66"/>
    <p:sldId id="292" r:id="rId67"/>
    <p:sldId id="373" r:id="rId68"/>
    <p:sldId id="293" r:id="rId69"/>
    <p:sldId id="369" r:id="rId70"/>
    <p:sldId id="372" r:id="rId71"/>
    <p:sldId id="374" r:id="rId72"/>
    <p:sldId id="306" r:id="rId73"/>
    <p:sldId id="357" r:id="rId74"/>
    <p:sldId id="376" r:id="rId7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9" autoAdjust="0"/>
    <p:restoredTop sz="94660"/>
  </p:normalViewPr>
  <p:slideViewPr>
    <p:cSldViewPr>
      <p:cViewPr>
        <p:scale>
          <a:sx n="100" d="100"/>
          <a:sy n="100" d="100"/>
        </p:scale>
        <p:origin x="-1308"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duncan\Desktop\Region%2017%20District%20Index%20Scor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Sheet1!$B$3:$B$57</c:f>
              <c:numCache>
                <c:formatCode>0</c:formatCode>
                <c:ptCount val="55"/>
                <c:pt idx="0">
                  <c:v>80</c:v>
                </c:pt>
                <c:pt idx="1">
                  <c:v>63</c:v>
                </c:pt>
                <c:pt idx="2">
                  <c:v>67</c:v>
                </c:pt>
                <c:pt idx="3">
                  <c:v>93</c:v>
                </c:pt>
                <c:pt idx="4">
                  <c:v>58</c:v>
                </c:pt>
                <c:pt idx="5">
                  <c:v>87</c:v>
                </c:pt>
                <c:pt idx="6">
                  <c:v>70</c:v>
                </c:pt>
                <c:pt idx="7">
                  <c:v>78</c:v>
                </c:pt>
                <c:pt idx="8">
                  <c:v>79</c:v>
                </c:pt>
                <c:pt idx="9">
                  <c:v>69</c:v>
                </c:pt>
                <c:pt idx="10">
                  <c:v>91</c:v>
                </c:pt>
                <c:pt idx="11">
                  <c:v>71</c:v>
                </c:pt>
                <c:pt idx="12">
                  <c:v>81</c:v>
                </c:pt>
                <c:pt idx="13">
                  <c:v>86</c:v>
                </c:pt>
                <c:pt idx="14">
                  <c:v>95</c:v>
                </c:pt>
                <c:pt idx="15">
                  <c:v>60</c:v>
                </c:pt>
                <c:pt idx="16">
                  <c:v>70</c:v>
                </c:pt>
                <c:pt idx="17">
                  <c:v>72</c:v>
                </c:pt>
                <c:pt idx="18">
                  <c:v>74</c:v>
                </c:pt>
                <c:pt idx="19">
                  <c:v>89</c:v>
                </c:pt>
                <c:pt idx="20">
                  <c:v>67</c:v>
                </c:pt>
                <c:pt idx="21">
                  <c:v>72</c:v>
                </c:pt>
                <c:pt idx="22">
                  <c:v>86</c:v>
                </c:pt>
                <c:pt idx="23">
                  <c:v>75</c:v>
                </c:pt>
                <c:pt idx="24">
                  <c:v>61</c:v>
                </c:pt>
                <c:pt idx="25">
                  <c:v>78</c:v>
                </c:pt>
                <c:pt idx="26">
                  <c:v>71</c:v>
                </c:pt>
                <c:pt idx="27">
                  <c:v>81</c:v>
                </c:pt>
                <c:pt idx="28">
                  <c:v>86</c:v>
                </c:pt>
                <c:pt idx="29">
                  <c:v>74</c:v>
                </c:pt>
                <c:pt idx="30">
                  <c:v>77</c:v>
                </c:pt>
                <c:pt idx="31">
                  <c:v>67</c:v>
                </c:pt>
                <c:pt idx="32">
                  <c:v>89</c:v>
                </c:pt>
                <c:pt idx="33">
                  <c:v>68</c:v>
                </c:pt>
                <c:pt idx="34">
                  <c:v>79</c:v>
                </c:pt>
                <c:pt idx="35">
                  <c:v>72</c:v>
                </c:pt>
                <c:pt idx="36">
                  <c:v>75</c:v>
                </c:pt>
                <c:pt idx="37">
                  <c:v>66</c:v>
                </c:pt>
                <c:pt idx="38">
                  <c:v>79</c:v>
                </c:pt>
                <c:pt idx="39">
                  <c:v>81</c:v>
                </c:pt>
                <c:pt idx="40">
                  <c:v>87</c:v>
                </c:pt>
                <c:pt idx="41">
                  <c:v>61</c:v>
                </c:pt>
                <c:pt idx="42">
                  <c:v>75</c:v>
                </c:pt>
                <c:pt idx="43">
                  <c:v>89</c:v>
                </c:pt>
                <c:pt idx="44">
                  <c:v>70</c:v>
                </c:pt>
                <c:pt idx="45">
                  <c:v>73</c:v>
                </c:pt>
                <c:pt idx="46">
                  <c:v>74</c:v>
                </c:pt>
                <c:pt idx="47">
                  <c:v>68</c:v>
                </c:pt>
                <c:pt idx="48">
                  <c:v>83</c:v>
                </c:pt>
                <c:pt idx="49">
                  <c:v>91</c:v>
                </c:pt>
                <c:pt idx="50">
                  <c:v>80</c:v>
                </c:pt>
                <c:pt idx="51">
                  <c:v>81</c:v>
                </c:pt>
                <c:pt idx="52">
                  <c:v>79</c:v>
                </c:pt>
                <c:pt idx="53">
                  <c:v>77</c:v>
                </c:pt>
                <c:pt idx="54">
                  <c:v>71</c:v>
                </c:pt>
              </c:numCache>
            </c:numRef>
          </c:yVal>
          <c:smooth val="0"/>
        </c:ser>
        <c:dLbls>
          <c:showLegendKey val="0"/>
          <c:showVal val="0"/>
          <c:showCatName val="0"/>
          <c:showSerName val="0"/>
          <c:showPercent val="0"/>
          <c:showBubbleSize val="0"/>
        </c:dLbls>
        <c:axId val="78006144"/>
        <c:axId val="78007680"/>
      </c:scatterChart>
      <c:valAx>
        <c:axId val="78006144"/>
        <c:scaling>
          <c:orientation val="minMax"/>
        </c:scaling>
        <c:delete val="0"/>
        <c:axPos val="b"/>
        <c:majorTickMark val="none"/>
        <c:minorTickMark val="none"/>
        <c:tickLblPos val="none"/>
        <c:crossAx val="78007680"/>
        <c:crosses val="autoZero"/>
        <c:crossBetween val="midCat"/>
      </c:valAx>
      <c:valAx>
        <c:axId val="78007680"/>
        <c:scaling>
          <c:orientation val="minMax"/>
          <c:min val="45"/>
        </c:scaling>
        <c:delete val="0"/>
        <c:axPos val="l"/>
        <c:majorGridlines/>
        <c:numFmt formatCode="0" sourceLinked="1"/>
        <c:majorTickMark val="out"/>
        <c:minorTickMark val="none"/>
        <c:tickLblPos val="nextTo"/>
        <c:crossAx val="78006144"/>
        <c:crosses val="autoZero"/>
        <c:crossBetween val="midCat"/>
        <c:majorUnit val="5"/>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Sheet1!$C$3:$C$57</c:f>
              <c:numCache>
                <c:formatCode>General</c:formatCode>
                <c:ptCount val="55"/>
                <c:pt idx="0" formatCode="0">
                  <c:v>37</c:v>
                </c:pt>
                <c:pt idx="1">
                  <c:v>35</c:v>
                </c:pt>
                <c:pt idx="2">
                  <c:v>33</c:v>
                </c:pt>
                <c:pt idx="3">
                  <c:v>43</c:v>
                </c:pt>
                <c:pt idx="4">
                  <c:v>33</c:v>
                </c:pt>
                <c:pt idx="5">
                  <c:v>42</c:v>
                </c:pt>
                <c:pt idx="6">
                  <c:v>32</c:v>
                </c:pt>
                <c:pt idx="7">
                  <c:v>36</c:v>
                </c:pt>
                <c:pt idx="8">
                  <c:v>29</c:v>
                </c:pt>
                <c:pt idx="9">
                  <c:v>38</c:v>
                </c:pt>
                <c:pt idx="10">
                  <c:v>41</c:v>
                </c:pt>
                <c:pt idx="11">
                  <c:v>29</c:v>
                </c:pt>
                <c:pt idx="12">
                  <c:v>27</c:v>
                </c:pt>
                <c:pt idx="13">
                  <c:v>43</c:v>
                </c:pt>
                <c:pt idx="14">
                  <c:v>41</c:v>
                </c:pt>
                <c:pt idx="15">
                  <c:v>30</c:v>
                </c:pt>
                <c:pt idx="16">
                  <c:v>28</c:v>
                </c:pt>
                <c:pt idx="17">
                  <c:v>31</c:v>
                </c:pt>
                <c:pt idx="18">
                  <c:v>30</c:v>
                </c:pt>
                <c:pt idx="19">
                  <c:v>35</c:v>
                </c:pt>
                <c:pt idx="20">
                  <c:v>29</c:v>
                </c:pt>
                <c:pt idx="21">
                  <c:v>35</c:v>
                </c:pt>
                <c:pt idx="22">
                  <c:v>36</c:v>
                </c:pt>
                <c:pt idx="23">
                  <c:v>39</c:v>
                </c:pt>
                <c:pt idx="24">
                  <c:v>31</c:v>
                </c:pt>
                <c:pt idx="25">
                  <c:v>37</c:v>
                </c:pt>
                <c:pt idx="26">
                  <c:v>29</c:v>
                </c:pt>
                <c:pt idx="27">
                  <c:v>40</c:v>
                </c:pt>
                <c:pt idx="28">
                  <c:v>33</c:v>
                </c:pt>
                <c:pt idx="29">
                  <c:v>43</c:v>
                </c:pt>
                <c:pt idx="30">
                  <c:v>33</c:v>
                </c:pt>
                <c:pt idx="31">
                  <c:v>35</c:v>
                </c:pt>
                <c:pt idx="32">
                  <c:v>47</c:v>
                </c:pt>
                <c:pt idx="33">
                  <c:v>27</c:v>
                </c:pt>
                <c:pt idx="34">
                  <c:v>39</c:v>
                </c:pt>
                <c:pt idx="35">
                  <c:v>30</c:v>
                </c:pt>
                <c:pt idx="36">
                  <c:v>32</c:v>
                </c:pt>
                <c:pt idx="37">
                  <c:v>35</c:v>
                </c:pt>
                <c:pt idx="38">
                  <c:v>31</c:v>
                </c:pt>
                <c:pt idx="39">
                  <c:v>35</c:v>
                </c:pt>
                <c:pt idx="40">
                  <c:v>37</c:v>
                </c:pt>
                <c:pt idx="41">
                  <c:v>29</c:v>
                </c:pt>
                <c:pt idx="42">
                  <c:v>33</c:v>
                </c:pt>
                <c:pt idx="43">
                  <c:v>36</c:v>
                </c:pt>
                <c:pt idx="44">
                  <c:v>33</c:v>
                </c:pt>
                <c:pt idx="45">
                  <c:v>29</c:v>
                </c:pt>
                <c:pt idx="46">
                  <c:v>44</c:v>
                </c:pt>
                <c:pt idx="47">
                  <c:v>25</c:v>
                </c:pt>
                <c:pt idx="48">
                  <c:v>37</c:v>
                </c:pt>
                <c:pt idx="49">
                  <c:v>37</c:v>
                </c:pt>
                <c:pt idx="50">
                  <c:v>29</c:v>
                </c:pt>
                <c:pt idx="51">
                  <c:v>37</c:v>
                </c:pt>
                <c:pt idx="52">
                  <c:v>36</c:v>
                </c:pt>
                <c:pt idx="53">
                  <c:v>33</c:v>
                </c:pt>
                <c:pt idx="54">
                  <c:v>33</c:v>
                </c:pt>
              </c:numCache>
            </c:numRef>
          </c:yVal>
          <c:smooth val="0"/>
        </c:ser>
        <c:dLbls>
          <c:showLegendKey val="0"/>
          <c:showVal val="0"/>
          <c:showCatName val="0"/>
          <c:showSerName val="0"/>
          <c:showPercent val="0"/>
          <c:showBubbleSize val="0"/>
        </c:dLbls>
        <c:axId val="73561984"/>
        <c:axId val="73563520"/>
      </c:scatterChart>
      <c:valAx>
        <c:axId val="73561984"/>
        <c:scaling>
          <c:orientation val="minMax"/>
          <c:min val="0"/>
        </c:scaling>
        <c:delete val="0"/>
        <c:axPos val="b"/>
        <c:majorTickMark val="none"/>
        <c:minorTickMark val="none"/>
        <c:tickLblPos val="none"/>
        <c:crossAx val="73563520"/>
        <c:crosses val="autoZero"/>
        <c:crossBetween val="midCat"/>
      </c:valAx>
      <c:valAx>
        <c:axId val="73563520"/>
        <c:scaling>
          <c:orientation val="minMax"/>
          <c:max val="55"/>
          <c:min val="20"/>
        </c:scaling>
        <c:delete val="0"/>
        <c:axPos val="l"/>
        <c:majorGridlines/>
        <c:numFmt formatCode="0" sourceLinked="1"/>
        <c:majorTickMark val="out"/>
        <c:minorTickMark val="none"/>
        <c:tickLblPos val="nextTo"/>
        <c:crossAx val="73561984"/>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Sheet1!$D$3:$D$57</c:f>
              <c:numCache>
                <c:formatCode>General</c:formatCode>
                <c:ptCount val="55"/>
                <c:pt idx="0">
                  <c:v>76</c:v>
                </c:pt>
                <c:pt idx="1">
                  <c:v>63</c:v>
                </c:pt>
                <c:pt idx="2">
                  <c:v>67</c:v>
                </c:pt>
                <c:pt idx="3">
                  <c:v>92</c:v>
                </c:pt>
                <c:pt idx="4">
                  <c:v>52</c:v>
                </c:pt>
                <c:pt idx="5">
                  <c:v>81</c:v>
                </c:pt>
                <c:pt idx="6">
                  <c:v>66</c:v>
                </c:pt>
                <c:pt idx="7">
                  <c:v>75</c:v>
                </c:pt>
                <c:pt idx="8">
                  <c:v>78</c:v>
                </c:pt>
                <c:pt idx="9">
                  <c:v>64</c:v>
                </c:pt>
                <c:pt idx="10">
                  <c:v>89</c:v>
                </c:pt>
                <c:pt idx="11">
                  <c:v>65</c:v>
                </c:pt>
                <c:pt idx="12">
                  <c:v>66</c:v>
                </c:pt>
                <c:pt idx="13">
                  <c:v>80</c:v>
                </c:pt>
                <c:pt idx="14">
                  <c:v>93</c:v>
                </c:pt>
                <c:pt idx="15">
                  <c:v>57</c:v>
                </c:pt>
                <c:pt idx="16">
                  <c:v>60</c:v>
                </c:pt>
                <c:pt idx="17">
                  <c:v>67</c:v>
                </c:pt>
                <c:pt idx="18">
                  <c:v>69</c:v>
                </c:pt>
                <c:pt idx="19">
                  <c:v>89</c:v>
                </c:pt>
                <c:pt idx="20">
                  <c:v>65</c:v>
                </c:pt>
                <c:pt idx="21">
                  <c:v>61</c:v>
                </c:pt>
                <c:pt idx="22">
                  <c:v>79</c:v>
                </c:pt>
                <c:pt idx="23">
                  <c:v>72</c:v>
                </c:pt>
                <c:pt idx="24">
                  <c:v>63</c:v>
                </c:pt>
                <c:pt idx="25">
                  <c:v>69</c:v>
                </c:pt>
                <c:pt idx="26">
                  <c:v>68</c:v>
                </c:pt>
                <c:pt idx="27">
                  <c:v>78</c:v>
                </c:pt>
                <c:pt idx="28">
                  <c:v>81</c:v>
                </c:pt>
                <c:pt idx="29">
                  <c:v>67</c:v>
                </c:pt>
                <c:pt idx="30">
                  <c:v>75</c:v>
                </c:pt>
                <c:pt idx="31">
                  <c:v>60</c:v>
                </c:pt>
                <c:pt idx="32">
                  <c:v>89</c:v>
                </c:pt>
                <c:pt idx="33">
                  <c:v>66</c:v>
                </c:pt>
                <c:pt idx="34">
                  <c:v>76</c:v>
                </c:pt>
                <c:pt idx="35">
                  <c:v>68</c:v>
                </c:pt>
                <c:pt idx="36">
                  <c:v>69</c:v>
                </c:pt>
                <c:pt idx="37">
                  <c:v>61</c:v>
                </c:pt>
                <c:pt idx="38">
                  <c:v>74</c:v>
                </c:pt>
                <c:pt idx="39">
                  <c:v>66</c:v>
                </c:pt>
                <c:pt idx="40">
                  <c:v>83</c:v>
                </c:pt>
                <c:pt idx="41">
                  <c:v>59</c:v>
                </c:pt>
                <c:pt idx="42">
                  <c:v>68</c:v>
                </c:pt>
                <c:pt idx="43">
                  <c:v>78</c:v>
                </c:pt>
                <c:pt idx="44">
                  <c:v>64</c:v>
                </c:pt>
                <c:pt idx="45">
                  <c:v>71</c:v>
                </c:pt>
                <c:pt idx="46">
                  <c:v>72</c:v>
                </c:pt>
                <c:pt idx="47">
                  <c:v>59</c:v>
                </c:pt>
                <c:pt idx="48">
                  <c:v>79</c:v>
                </c:pt>
                <c:pt idx="49">
                  <c:v>85</c:v>
                </c:pt>
                <c:pt idx="50">
                  <c:v>75</c:v>
                </c:pt>
                <c:pt idx="51">
                  <c:v>77</c:v>
                </c:pt>
                <c:pt idx="52">
                  <c:v>73</c:v>
                </c:pt>
                <c:pt idx="53">
                  <c:v>76</c:v>
                </c:pt>
                <c:pt idx="54">
                  <c:v>68</c:v>
                </c:pt>
              </c:numCache>
            </c:numRef>
          </c:yVal>
          <c:smooth val="0"/>
        </c:ser>
        <c:dLbls>
          <c:showLegendKey val="0"/>
          <c:showVal val="0"/>
          <c:showCatName val="0"/>
          <c:showSerName val="0"/>
          <c:showPercent val="0"/>
          <c:showBubbleSize val="0"/>
        </c:dLbls>
        <c:axId val="82921344"/>
        <c:axId val="82922880"/>
      </c:scatterChart>
      <c:valAx>
        <c:axId val="82921344"/>
        <c:scaling>
          <c:orientation val="minMax"/>
        </c:scaling>
        <c:delete val="0"/>
        <c:axPos val="b"/>
        <c:majorTickMark val="out"/>
        <c:minorTickMark val="none"/>
        <c:tickLblPos val="none"/>
        <c:crossAx val="82922880"/>
        <c:crosses val="autoZero"/>
        <c:crossBetween val="midCat"/>
      </c:valAx>
      <c:valAx>
        <c:axId val="82922880"/>
        <c:scaling>
          <c:orientation val="minMax"/>
          <c:max val="80"/>
          <c:min val="40"/>
        </c:scaling>
        <c:delete val="0"/>
        <c:axPos val="l"/>
        <c:majorGridlines/>
        <c:numFmt formatCode="General" sourceLinked="1"/>
        <c:majorTickMark val="out"/>
        <c:minorTickMark val="none"/>
        <c:tickLblPos val="nextTo"/>
        <c:crossAx val="82921344"/>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Sheet1!$E$3:$E$57</c:f>
              <c:numCache>
                <c:formatCode>General</c:formatCode>
                <c:ptCount val="55"/>
                <c:pt idx="0">
                  <c:v>92</c:v>
                </c:pt>
                <c:pt idx="1">
                  <c:v>89</c:v>
                </c:pt>
                <c:pt idx="2">
                  <c:v>91</c:v>
                </c:pt>
                <c:pt idx="3">
                  <c:v>100</c:v>
                </c:pt>
                <c:pt idx="4">
                  <c:v>87</c:v>
                </c:pt>
                <c:pt idx="5">
                  <c:v>93</c:v>
                </c:pt>
                <c:pt idx="6">
                  <c:v>92</c:v>
                </c:pt>
                <c:pt idx="7">
                  <c:v>99</c:v>
                </c:pt>
                <c:pt idx="8">
                  <c:v>86</c:v>
                </c:pt>
                <c:pt idx="9">
                  <c:v>84</c:v>
                </c:pt>
                <c:pt idx="10">
                  <c:v>90</c:v>
                </c:pt>
                <c:pt idx="11">
                  <c:v>84</c:v>
                </c:pt>
                <c:pt idx="12">
                  <c:v>87</c:v>
                </c:pt>
                <c:pt idx="13">
                  <c:v>93</c:v>
                </c:pt>
                <c:pt idx="14">
                  <c:v>97</c:v>
                </c:pt>
                <c:pt idx="15">
                  <c:v>87</c:v>
                </c:pt>
                <c:pt idx="16">
                  <c:v>81</c:v>
                </c:pt>
                <c:pt idx="17">
                  <c:v>81</c:v>
                </c:pt>
                <c:pt idx="18">
                  <c:v>87</c:v>
                </c:pt>
                <c:pt idx="19">
                  <c:v>95</c:v>
                </c:pt>
                <c:pt idx="20">
                  <c:v>94</c:v>
                </c:pt>
                <c:pt idx="21">
                  <c:v>85</c:v>
                </c:pt>
                <c:pt idx="22">
                  <c:v>96</c:v>
                </c:pt>
                <c:pt idx="23">
                  <c:v>97</c:v>
                </c:pt>
                <c:pt idx="24">
                  <c:v>94</c:v>
                </c:pt>
                <c:pt idx="25">
                  <c:v>93</c:v>
                </c:pt>
                <c:pt idx="26">
                  <c:v>92</c:v>
                </c:pt>
                <c:pt idx="27">
                  <c:v>94</c:v>
                </c:pt>
                <c:pt idx="28">
                  <c:v>100</c:v>
                </c:pt>
                <c:pt idx="29">
                  <c:v>95</c:v>
                </c:pt>
                <c:pt idx="30">
                  <c:v>89</c:v>
                </c:pt>
                <c:pt idx="31">
                  <c:v>82</c:v>
                </c:pt>
                <c:pt idx="32">
                  <c:v>97</c:v>
                </c:pt>
                <c:pt idx="33">
                  <c:v>94</c:v>
                </c:pt>
                <c:pt idx="34">
                  <c:v>100</c:v>
                </c:pt>
                <c:pt idx="35">
                  <c:v>83</c:v>
                </c:pt>
                <c:pt idx="36">
                  <c:v>92</c:v>
                </c:pt>
                <c:pt idx="37">
                  <c:v>93</c:v>
                </c:pt>
                <c:pt idx="38">
                  <c:v>84</c:v>
                </c:pt>
                <c:pt idx="39">
                  <c:v>93</c:v>
                </c:pt>
                <c:pt idx="40">
                  <c:v>85</c:v>
                </c:pt>
                <c:pt idx="41">
                  <c:v>81</c:v>
                </c:pt>
                <c:pt idx="42">
                  <c:v>85</c:v>
                </c:pt>
                <c:pt idx="43">
                  <c:v>93</c:v>
                </c:pt>
                <c:pt idx="44">
                  <c:v>95</c:v>
                </c:pt>
                <c:pt idx="45">
                  <c:v>94</c:v>
                </c:pt>
                <c:pt idx="46">
                  <c:v>92</c:v>
                </c:pt>
                <c:pt idx="47">
                  <c:v>87</c:v>
                </c:pt>
                <c:pt idx="48">
                  <c:v>84</c:v>
                </c:pt>
                <c:pt idx="49">
                  <c:v>91</c:v>
                </c:pt>
                <c:pt idx="50">
                  <c:v>95</c:v>
                </c:pt>
                <c:pt idx="51">
                  <c:v>91</c:v>
                </c:pt>
                <c:pt idx="52">
                  <c:v>91</c:v>
                </c:pt>
                <c:pt idx="53">
                  <c:v>95</c:v>
                </c:pt>
                <c:pt idx="54">
                  <c:v>83</c:v>
                </c:pt>
              </c:numCache>
            </c:numRef>
          </c:yVal>
          <c:smooth val="0"/>
        </c:ser>
        <c:dLbls>
          <c:showLegendKey val="0"/>
          <c:showVal val="0"/>
          <c:showCatName val="0"/>
          <c:showSerName val="0"/>
          <c:showPercent val="0"/>
          <c:showBubbleSize val="0"/>
        </c:dLbls>
        <c:axId val="84964480"/>
        <c:axId val="84966016"/>
      </c:scatterChart>
      <c:valAx>
        <c:axId val="84964480"/>
        <c:scaling>
          <c:orientation val="minMax"/>
        </c:scaling>
        <c:delete val="0"/>
        <c:axPos val="b"/>
        <c:majorTickMark val="out"/>
        <c:minorTickMark val="none"/>
        <c:tickLblPos val="none"/>
        <c:crossAx val="84966016"/>
        <c:crosses val="autoZero"/>
        <c:crossBetween val="midCat"/>
      </c:valAx>
      <c:valAx>
        <c:axId val="84966016"/>
        <c:scaling>
          <c:orientation val="minMax"/>
          <c:max val="100"/>
          <c:min val="75"/>
        </c:scaling>
        <c:delete val="0"/>
        <c:axPos val="l"/>
        <c:majorGridlines/>
        <c:numFmt formatCode="General" sourceLinked="1"/>
        <c:majorTickMark val="out"/>
        <c:minorTickMark val="none"/>
        <c:tickLblPos val="nextTo"/>
        <c:crossAx val="84964480"/>
        <c:crosses val="autoZero"/>
        <c:crossBetween val="midCat"/>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0.89908</cdr:x>
      <cdr:y>0.34375</cdr:y>
    </cdr:from>
    <cdr:to>
      <cdr:x>1</cdr:x>
      <cdr:y>0.46875</cdr:y>
    </cdr:to>
    <cdr:sp macro="" textlink="">
      <cdr:nvSpPr>
        <cdr:cNvPr id="2" name="TextBox 1"/>
        <cdr:cNvSpPr txBox="1"/>
      </cdr:nvSpPr>
      <cdr:spPr>
        <a:xfrm xmlns:a="http://schemas.openxmlformats.org/drawingml/2006/main">
          <a:off x="7467600" y="1676400"/>
          <a:ext cx="838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rgbClr val="FF0000"/>
              </a:solidFill>
            </a:rPr>
            <a:t>Regional Ave.76</a:t>
          </a:r>
          <a:endParaRPr lang="en-US"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0.89815</cdr:x>
      <cdr:y>0.57813</cdr:y>
    </cdr:from>
    <cdr:to>
      <cdr:x>1</cdr:x>
      <cdr:y>0.67188</cdr:y>
    </cdr:to>
    <cdr:sp macro="" textlink="">
      <cdr:nvSpPr>
        <cdr:cNvPr id="2" name="TextBox 1"/>
        <cdr:cNvSpPr txBox="1"/>
      </cdr:nvSpPr>
      <cdr:spPr>
        <a:xfrm xmlns:a="http://schemas.openxmlformats.org/drawingml/2006/main">
          <a:off x="7391400" y="2819400"/>
          <a:ext cx="838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rgbClr val="FF0000"/>
              </a:solidFill>
            </a:rPr>
            <a:t>Regional Ave. 34</a:t>
          </a:r>
          <a:endParaRPr lang="en-US" sz="11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0.89815</cdr:x>
      <cdr:y>0.1875</cdr:y>
    </cdr:from>
    <cdr:to>
      <cdr:x>1</cdr:x>
      <cdr:y>0.28125</cdr:y>
    </cdr:to>
    <cdr:sp macro="" textlink="">
      <cdr:nvSpPr>
        <cdr:cNvPr id="2" name="TextBox 1"/>
        <cdr:cNvSpPr txBox="1"/>
      </cdr:nvSpPr>
      <cdr:spPr>
        <a:xfrm xmlns:a="http://schemas.openxmlformats.org/drawingml/2006/main">
          <a:off x="7391400" y="914400"/>
          <a:ext cx="838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rgbClr val="FF0000"/>
              </a:solidFill>
            </a:rPr>
            <a:t>Regional Ave. 72</a:t>
          </a:r>
          <a:endParaRPr lang="en-US"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2409" tIns="46205" rIns="92409" bIns="46205" rtlCol="0"/>
          <a:lstStyle>
            <a:lvl1pPr algn="r">
              <a:defRPr sz="1200"/>
            </a:lvl1pPr>
          </a:lstStyle>
          <a:p>
            <a:fld id="{6C4ED34B-3B40-47C8-B80C-DB62D38D39CA}" type="datetimeFigureOut">
              <a:rPr lang="en-US" smtClean="0"/>
              <a:t>8/8/2013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2409" tIns="46205" rIns="92409" bIns="46205" rtlCol="0" anchor="b"/>
          <a:lstStyle>
            <a:lvl1pPr algn="r">
              <a:defRPr sz="1200"/>
            </a:lvl1pPr>
          </a:lstStyle>
          <a:p>
            <a:fld id="{180AA753-CA44-4D78-93FB-908F2F4F9210}" type="slidenum">
              <a:rPr lang="en-US" smtClean="0"/>
              <a:t>‹#›</a:t>
            </a:fld>
            <a:endParaRPr lang="en-US" dirty="0"/>
          </a:p>
        </p:txBody>
      </p:sp>
    </p:spTree>
    <p:extLst>
      <p:ext uri="{BB962C8B-B14F-4D97-AF65-F5344CB8AC3E}">
        <p14:creationId xmlns:p14="http://schemas.microsoft.com/office/powerpoint/2010/main" val="272820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2409" tIns="46205" rIns="92409" bIns="46205" rtlCol="0"/>
          <a:lstStyle>
            <a:lvl1pPr algn="r">
              <a:defRPr sz="1200"/>
            </a:lvl1pPr>
          </a:lstStyle>
          <a:p>
            <a:fld id="{F3343674-11CD-4C12-BC0F-AA78E3424965}" type="datetimeFigureOut">
              <a:rPr lang="en-US" smtClean="0"/>
              <a:t>8/8/2013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2409" tIns="46205" rIns="92409" bIns="46205"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2409" tIns="46205" rIns="92409" bIns="462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2409" tIns="46205" rIns="92409" bIns="46205" rtlCol="0" anchor="b"/>
          <a:lstStyle>
            <a:lvl1pPr algn="r">
              <a:defRPr sz="1200"/>
            </a:lvl1pPr>
          </a:lstStyle>
          <a:p>
            <a:fld id="{2D1E7335-1101-44E2-9A35-375D94CB7F2B}" type="slidenum">
              <a:rPr lang="en-US" smtClean="0"/>
              <a:t>‹#›</a:t>
            </a:fld>
            <a:endParaRPr lang="en-US" dirty="0"/>
          </a:p>
        </p:txBody>
      </p:sp>
    </p:spTree>
    <p:extLst>
      <p:ext uri="{BB962C8B-B14F-4D97-AF65-F5344CB8AC3E}">
        <p14:creationId xmlns:p14="http://schemas.microsoft.com/office/powerpoint/2010/main" val="42687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12 of</a:t>
            </a:r>
            <a:r>
              <a:rPr lang="en-US" baseline="0" dirty="0" smtClean="0"/>
              <a:t> the Accountability Manual</a:t>
            </a:r>
            <a:endParaRPr lang="en-US" dirty="0"/>
          </a:p>
        </p:txBody>
      </p:sp>
      <p:sp>
        <p:nvSpPr>
          <p:cNvPr id="4" name="Slide Number Placeholder 3"/>
          <p:cNvSpPr>
            <a:spLocks noGrp="1"/>
          </p:cNvSpPr>
          <p:nvPr>
            <p:ph type="sldNum" sz="quarter" idx="10"/>
          </p:nvPr>
        </p:nvSpPr>
        <p:spPr/>
        <p:txBody>
          <a:bodyPr/>
          <a:lstStyle/>
          <a:p>
            <a:fld id="{2D1E7335-1101-44E2-9A35-375D94CB7F2B}" type="slidenum">
              <a:rPr lang="en-US" smtClean="0"/>
              <a:t>14</a:t>
            </a:fld>
            <a:endParaRPr lang="en-US" dirty="0"/>
          </a:p>
        </p:txBody>
      </p:sp>
    </p:spTree>
    <p:extLst>
      <p:ext uri="{BB962C8B-B14F-4D97-AF65-F5344CB8AC3E}">
        <p14:creationId xmlns:p14="http://schemas.microsoft.com/office/powerpoint/2010/main" val="412302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07D29-380A-47A9-87B4-F816DB1358B0}" type="slidenum">
              <a:rPr lang="en-US" smtClean="0"/>
              <a:t>18</a:t>
            </a:fld>
            <a:endParaRPr lang="en-US" dirty="0"/>
          </a:p>
        </p:txBody>
      </p:sp>
    </p:spTree>
    <p:extLst>
      <p:ext uri="{BB962C8B-B14F-4D97-AF65-F5344CB8AC3E}">
        <p14:creationId xmlns:p14="http://schemas.microsoft.com/office/powerpoint/2010/main" val="316703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E7335-1101-44E2-9A35-375D94CB7F2B}" type="slidenum">
              <a:rPr lang="en-US" smtClean="0"/>
              <a:t>71</a:t>
            </a:fld>
            <a:endParaRPr lang="en-US" dirty="0"/>
          </a:p>
        </p:txBody>
      </p:sp>
    </p:spTree>
    <p:extLst>
      <p:ext uri="{BB962C8B-B14F-4D97-AF65-F5344CB8AC3E}">
        <p14:creationId xmlns:p14="http://schemas.microsoft.com/office/powerpoint/2010/main" val="254397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5E569-6FBB-4BC2-B82D-C67795DC6409}"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5E569-6FBB-4BC2-B82D-C67795DC6409}"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D5E569-6FBB-4BC2-B82D-C67795DC6409}"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5E569-6FBB-4BC2-B82D-C67795DC6409}"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34969-9A21-4435-B61C-F6C562A7D125}" type="datetimeFigureOut">
              <a:rPr lang="en-US" smtClean="0"/>
              <a:t>8/8/2013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5E569-6FBB-4BC2-B82D-C67795DC64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A34969-9A21-4435-B61C-F6C562A7D125}" type="datetimeFigureOut">
              <a:rPr lang="en-US" smtClean="0"/>
              <a:t>8/8/2013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8D5E569-6FBB-4BC2-B82D-C67795DC640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ane@esc17.net" TargetMode="External"/><Relationship Id="rId2" Type="http://schemas.openxmlformats.org/officeDocument/2006/relationships/hyperlink" Target="mailto:tmitchell@ec17.net"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tduncan@esc17.n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escite2.esc17.net/default.aspx?name=wmsworkshop&amp;w=1388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galdigestevents.com/event-registration/?ee=1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pages/Region-17-Instructional-Leaders/20479200287863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hyperlink" Target="http://todaysmeet.com/ESCACC" TargetMode="External"/><Relationship Id="rId1" Type="http://schemas.openxmlformats.org/officeDocument/2006/relationships/slideLayout" Target="../slideLayouts/slideLayout4.xml"/><Relationship Id="rId6" Type="http://schemas.openxmlformats.org/officeDocument/2006/relationships/hyperlink" Target="mailto:tmitchell@ec17.net" TargetMode="External"/><Relationship Id="rId5" Type="http://schemas.openxmlformats.org/officeDocument/2006/relationships/hyperlink" Target="mailto:slane@esc17.net" TargetMode="Externa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ritter.tea.state.tx.us/perfreport/account/2013/manual/ch06.pdf"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re+you+smarter+than+an+8th+grade&amp;source=images&amp;cd=&amp;cad=rja&amp;docid=YbNWoMl2-jAFVM&amp;tbnid=snmEw6BX0KFHTM:&amp;ved=0CAUQjRw&amp;url=http://treme.eventbrite.com/&amp;ei=WKkDUou4NpDq8gSxtYGoDQ&amp;bvm=bv.50500085,d.aWc&amp;psig=AFQjCNF3Bm2LT5xNFtRGOYe8mYg2WfzFiw&amp;ust=137605793730273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docs.google.com/a/esc17.net/file/d/0B7iFNbcnGDh0VWgtOVFxYlh5bzg/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escite2.esc17.net/default.aspx?name=wmsworkshop&amp;w=13883"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tea.state.tx.us/perfreport" TargetMode="External"/><Relationship Id="rId2" Type="http://schemas.openxmlformats.org/officeDocument/2006/relationships/hyperlink" Target="http://ritter.tea.state.tx.us/ayp/faq/faq.html" TargetMode="External"/><Relationship Id="rId1" Type="http://schemas.openxmlformats.org/officeDocument/2006/relationships/slideLayout" Target="../slideLayouts/slideLayout2.xml"/><Relationship Id="rId6" Type="http://schemas.openxmlformats.org/officeDocument/2006/relationships/hyperlink" Target="http://www.texasprincipal.org/index.php/texas-principals-education-help-support-team/entry/2013-texas-accountability-update-presentation" TargetMode="External"/><Relationship Id="rId5" Type="http://schemas.openxmlformats.org/officeDocument/2006/relationships/hyperlink" Target="http://ritter.tea.state.tx.us/perfreport/account/2013/manual/" TargetMode="External"/><Relationship Id="rId4" Type="http://schemas.openxmlformats.org/officeDocument/2006/relationships/hyperlink" Target="http://ritter.tea.state.tx.us/perfreport/account/2013/faq.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81000" y="762000"/>
            <a:ext cx="7848600" cy="1927225"/>
          </a:xfrm>
        </p:spPr>
        <p:txBody>
          <a:bodyPr>
            <a:normAutofit/>
          </a:bodyPr>
          <a:lstStyle/>
          <a:p>
            <a:r>
              <a:rPr lang="en-US" sz="5400" dirty="0" smtClean="0"/>
              <a:t>Accountability 2013 and Beyond!</a:t>
            </a:r>
            <a:endParaRPr lang="en-US" sz="5400" dirty="0"/>
          </a:p>
        </p:txBody>
      </p:sp>
      <p:sp>
        <p:nvSpPr>
          <p:cNvPr id="5" name="Subtitle 4"/>
          <p:cNvSpPr>
            <a:spLocks noGrp="1"/>
          </p:cNvSpPr>
          <p:nvPr>
            <p:ph type="subTitle" idx="4294967295"/>
          </p:nvPr>
        </p:nvSpPr>
        <p:spPr>
          <a:xfrm>
            <a:off x="381000" y="2438400"/>
            <a:ext cx="4038600" cy="1752600"/>
          </a:xfrm>
        </p:spPr>
        <p:txBody>
          <a:bodyPr>
            <a:noAutofit/>
          </a:bodyPr>
          <a:lstStyle/>
          <a:p>
            <a:pPr marL="0" indent="0">
              <a:buNone/>
            </a:pPr>
            <a:endParaRPr lang="en-US" sz="1800" dirty="0"/>
          </a:p>
          <a:p>
            <a:pPr marL="0" indent="0">
              <a:buNone/>
            </a:pPr>
            <a:r>
              <a:rPr lang="en-US" sz="1800" dirty="0" smtClean="0"/>
              <a:t>Tori Mitchell</a:t>
            </a:r>
          </a:p>
          <a:p>
            <a:pPr marL="0" indent="0">
              <a:buNone/>
            </a:pPr>
            <a:r>
              <a:rPr lang="en-US" sz="1800" dirty="0" smtClean="0">
                <a:hlinkClick r:id="rId2"/>
              </a:rPr>
              <a:t>tmitchell@ec17.net</a:t>
            </a:r>
            <a:endParaRPr lang="en-US" sz="1800" dirty="0" smtClean="0"/>
          </a:p>
          <a:p>
            <a:pPr marL="0" indent="0">
              <a:buNone/>
            </a:pPr>
            <a:r>
              <a:rPr lang="en-US" sz="1800" dirty="0" smtClean="0"/>
              <a:t>@esc17ace</a:t>
            </a:r>
          </a:p>
          <a:p>
            <a:pPr marL="0" indent="0">
              <a:buNone/>
            </a:pPr>
            <a:endParaRPr lang="en-US" sz="1800" dirty="0"/>
          </a:p>
          <a:p>
            <a:pPr marL="0" indent="0">
              <a:buNone/>
            </a:pPr>
            <a:r>
              <a:rPr lang="en-US" sz="1800" dirty="0" smtClean="0"/>
              <a:t>Shauna Lane</a:t>
            </a:r>
          </a:p>
          <a:p>
            <a:pPr marL="0" indent="0">
              <a:buNone/>
            </a:pPr>
            <a:r>
              <a:rPr lang="en-US" sz="1800" dirty="0" smtClean="0">
                <a:hlinkClick r:id="rId3"/>
              </a:rPr>
              <a:t>slane@esc17.net</a:t>
            </a:r>
            <a:endParaRPr lang="en-US" sz="1800" dirty="0" smtClean="0"/>
          </a:p>
          <a:p>
            <a:pPr marL="0" indent="0">
              <a:buNone/>
            </a:pPr>
            <a:r>
              <a:rPr lang="en-US" sz="1800" dirty="0" smtClean="0"/>
              <a:t>@esc17counselors</a:t>
            </a:r>
          </a:p>
          <a:p>
            <a:pPr marL="0" indent="0">
              <a:buNone/>
            </a:pPr>
            <a:endParaRPr lang="en-US" sz="1800" dirty="0"/>
          </a:p>
          <a:p>
            <a:pPr marL="0" indent="0">
              <a:buNone/>
            </a:pPr>
            <a:r>
              <a:rPr lang="en-US" sz="1800" dirty="0"/>
              <a:t>Ty Duncan</a:t>
            </a:r>
          </a:p>
          <a:p>
            <a:pPr marL="0" indent="0">
              <a:buNone/>
            </a:pPr>
            <a:r>
              <a:rPr lang="en-US" sz="1800" dirty="0" smtClean="0">
                <a:hlinkClick r:id="rId4"/>
              </a:rPr>
              <a:t>tduncan@esc17.net</a:t>
            </a:r>
            <a:endParaRPr lang="en-US" sz="1800" dirty="0" smtClean="0"/>
          </a:p>
          <a:p>
            <a:pPr marL="0" indent="0">
              <a:buNone/>
            </a:pPr>
            <a:r>
              <a:rPr lang="en-US" sz="1800" dirty="0" smtClean="0"/>
              <a:t>@</a:t>
            </a:r>
            <a:r>
              <a:rPr lang="en-US" sz="1800" dirty="0" err="1" smtClean="0"/>
              <a:t>instructionalle</a:t>
            </a:r>
            <a:endParaRPr lang="en-US" sz="1800" dirty="0"/>
          </a:p>
          <a:p>
            <a:pPr marL="0" indent="0">
              <a:buNone/>
            </a:pPr>
            <a:endParaRPr lang="en-US" sz="1800" dirty="0"/>
          </a:p>
        </p:txBody>
      </p:sp>
      <p:pic>
        <p:nvPicPr>
          <p:cNvPr id="1026" name="Picture 2" descr="http://www.esc17.net/users/0225/driv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438400"/>
            <a:ext cx="5105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AOEBAODxAQDRAPEA8QEBAQFRAPDw4PFBAXFBQQEhIXGyYeFxkjGRUSHy8gIycpLCwsFR49NjAqNSYrLCkBCQoKDgwOGg8PGikhHyQtKSwsLCopKykpLC8tKiwsLywqLC0pLCwpKSwpLCopKSksLCksLCwsLCkpKSosKSwsLP/AABEIAMIBAwMBIgACEQEDEQH/xAAcAAEAAQUBAQAAAAAAAAAAAAAABgEDBAUHAgj/xABOEAACAQEDBAoNCgQEBwAAAAAAAQIDBBESBQYhQRYxUVJhcYGRobETIiQyM1NUcpKywdHSBxQVIzVic3Sz4TRCouIXwtPxJUNEZIKT8P/EABoBAQADAQEBAAAAAAAAAAAAAAADBAUCAQb/xAAxEQACAQICBwYGAwEAAAAAAAAAAQIDEQQhEhMUMUFRkTJScYGhsQUiYWLR8ELB4TP/2gAMAwEAAhEDEQA/AO4gAAAAAAAAAAAAAAAAAAAAAAAAAAAAAAAAAAAAAAAAAAAAAAAAAAAAAAAAEayxndgk6NmSqzWhzemCe4lr49rjLueGVnRpKlB3VK18b1tqC75rhd6XKRilGNCF729b1t71FuhSTWlLyIKk3eyMmdqtdTTO0TjwQbiuaNyKYq3lVb05/EaevlCc9eFbi9r1mPiLyp+HQr6RIMdbyqt6c/iGOt5VW9OfxEfxDEe6v9sNIkGOt5VW9OfxDHW8qrenP4iP4hiGr/bDSJBjreVVvTn8Qx1vKq3pz+Ij+IYhq/2w0iQY63lVb05/EMdbyqt6c/iI/iF41f7YaRIMVfVaq3LKfxF+hnDa7O+3atFPXi27vOuvXLeRqFZx0ptcWg2Niyji7Se29p6nwM5lTyzSZ6pcif5LyrTtUMdN7WiUX30HuNe0zTnNltjsVeFWN/Y5aJx1OOte1cR0WMk0mtKelPdRnVqWg8tzLVOeksyoAICQAAAAAAAAAAAAAAAAAAAAAAAAgudVTFbqcXtQpprnk/YjR5Vr3yUdUV0v9rjcZyPu9fhL/MRzKMvrZ8a9VGtQXyx8ClU3s8YhiLWIYiyQl3EMRaxDEAXcQxFrELwC7iJRkPMuVaKq15OlB6YwV3ZJLdd/e81/EYGZuSlaLRfNXwopTkntSlf2kXy3v/xOllLE13B6MSxSpp5s01HNCxw/5WPhnKcr+S+4yFm7ZF/09L0UzYgoOpN8WWdGPIjecmRLNTstapCjThKMU1KKuaeJI5/iOmZ2vuKv5q9eJy7EaOEbcHfmVaytLI3VoqdkoYnt6Hyp3P2k9zdqudloN7fY4LmVxzqlLuaXL66Og5q/wlDzIkWJXy+Z3R3+RtgAUCyAAAAAAAAAAAAAAAAAAAAAAAAc+zmf/EF+Ev8AMRvKMvrZ8a9VGwz0rSjlaNza7nWjVt1NRFspZXlGtNNKSvXA+9RsUF8q8ClU3vxNhiGI11PK0Ht4o8l66DIhbIPanHnu6yzYhMq8XltSv4St4BcvF5csNklXqQowuxVJYY4tCvu1skH+Htr3aHpz+A4lUjDKTsdKLe43fyc0UqNaeuVVR5IwTXrMlpo80sjVLHRnTquDlKq5rA3JXOEVrS3Gbwx68lKo2i9TVopA5hlnO+0VqsnTqzo0k2oRg8LcU9EpNaW3tnTasb4yS22mlx3HOF8nls31D05/ATYV0025kdbSdlE01fLFoqRcZ1604vbjKc3F8ab0mHiN1lbNC0WSjUtFV0sFNJywylKWmSjoWFa2iI1Msr+WLfC3d0I0oOMl8pVkmt5J6Uu5Zcb9dEyzcy/Rp2ajCWK+MEncrzmat9SVjm78Ol97o/nWslObltastBXJ/Vx0u+96CCpTU1Z8zmpWdJJom2yehuz9EbJ6G7P0SN/SH3UPn/3UQbNHk+pBt0+a6f6STZPQ3Z+iU2T0N2fokc+kPuofSH3UNmjyfUbdPmun+kj2T0N2fojZPZ92fokb+kHvUVVuT76Ku5+hjZo8n1G3T5ro/wAkwsuU6VXvJpvceiXMzKIO6EZLFTeFrau0afYbvIOWnU+qq9/Hae7x8JBUoaKvEuUMVpvRnk+HJm9ABWLwAAAAAAAAAAAByjPj7Wj+WXXUIXldfX1ONeqiaZ7/AGtH8uuuoQ3K/h6nGvVRtYfsrwKNTe/Ewkj1cEiqRbsRBaOAuRrzW1KS5Webitx1Y8N7mZaZvKFkTk2nWWh+azuZwDN63xs1qoWiak40qilJRucmrmtF7S1nSf8AFix+KtPo0v8AUM3GUZzknFXyLNGcUs2TYGqzdzipZQpyrUY1IRjN02qiiniUYyvWFvR2yNqZcouLsy0nfNAHmpPCnJ7STfMiFL5WrF4q0+jS/wBQ7hSnPsq55KSjvNr8oP2bavMh+rA4ZcdKzo+UWy2uyVrNTp14zqRioucaairpxlpam3q3Dm7RrYSnKEGpK2ZTrSTlkbeiu4pcb/UR0bNbNuNWw2aopyjKVKD0pSjfduaGc7oruKXG/wBRHVsyarjYLLtNdhhxrQRYiUoq8eZ4oQnlNXRp7fk6pZ5YZrQ+9ktMZcT9hjXk8t1kjXpuD2pLQ97LVJEDnFptPbTafGncxQq6xZ7zMxeH1MstzKXi8oCwUyt5S8oALl2z13CV+rXxGVVlgq06i1vT1dTNdeZtpfaUnwx6iOaJ6Un0sycWapihF8BdMTJng1ymWYx9OAAAAAAAAAAAAcpz3+1o/l111CG5XX19TjXqomee32rH8uuuoQ7K3h6nGvVRt4bsrwKNXe/Ew0iqRVI9JF0gKJFbiqRVI9seFLitxW4rce2B1T5J/wCDrfmZfpUybEK+Sj+Eq/mZfpUyanzuK/6yNKl2EWrV4OfmS6j51itC4l1H0Vau8n5kuo+d0tC4l1F74dul5f2QYngeWjy0XGijRpFU2tFdxS43+ojqGZsu4bN+FDqOY0l3FLjf6iOlZnvuGzfhQ6jOxKy8ztuxKLP3q/8AtZobVmtOdSc1UilOcpXYXovd922balarklctHCXFanuLnM+LnBtxJZKlVilPh4mg2IT8bH0X7y3VzSqpXxnCfBpj7yRO1vcXOIW1a1dwrSSa6qQ7Nht35ILabNOlLBUi4S3HrW6nrRZZPcp5OjaKbi7r9uEt7L3HP6tRQbjJpOLaa1pp3NFyjV1i+pm4vD6iW/J7j1eZlo7ylxx6jVTt0VtJvoMi1WqThQu0Xyhw6iWaK1Oaz8vc6DkzwaMsxMmeDXKZZhn1wAAAAAAAAAAAByvPX7Vj+XXXUIdlbw9TjXqomOev2rH8uuuoQ/Ky+uqca9VG7huzHwKFXe/ExEj0kEj0kXEQBI9XBIqkdpHguFx6uK3HtgdR+Sr+Eq/mZfpUyaEM+Sv+Eq/mZfpUyZnzeK/7SNKl2EWrV3k/Ml1Hz0loXEuo+hbV3k/Ml1Hz2loXEi98N3S8v7IMTwPLR5aLjR5aNNlU2tJdxy4366OiZpzusVn/AAo9Rzyku45cb9dE9zWl3HZ/w49RQrq68zyq7JG97Kx2U90bBOcVJONz3b93iPf0XPdj0+4o6UVxOVTqNXSZZ7IU7IX/AKLnux6fce6eS3f2zV3Bts804czpUqr4GXYnfTV/DzXnN84Ir51aLtrssufX03nQ8o2+FmpOpLQoq6Mdcpaoo5lWqOcpTlplKTlJ8Ld7JsGm5SlwIPiskoQp8THaNjaF2lDzodRguJsLQu0oedDqLszIo8fL3Oh5M8GuUyzEyZ4NcplmAfagAAAAAAAAAAAHK8++0ypSk9qVKMVx4prraIvl2hhqY9U0udaGua4n/wAp2RZVIQtEE8VK96NvC9u7iuT5CIUakLXSwy0SW3dtxlvlwGzhppwT5ZMpVY/M0R9HpF+1ZPnSfbK9apLTF+4so0VnuKzKo9JFEekdo8KpFbgj1cd2PDp/yW/wlX8xL9KmTI5Pmtnosn0Z0uwOriqOpix4Lr4xjddhe96Tc/4rryR/+1fAYWIwladWUoxy8UXqdaCik2Tq095PzJdR8+paFxI6LV+VVSi4/NWr014Va15hzy4t4GhOkpaatuIq84ytonhnllxRbdyV73FpZtcm5IaaqVdF2lRfXL3FyclHeQJXK2qHYrIoPQ3hTXC5Ymusmubl8bLQT1U4dRB67drrQpQ0wi9L3d2XsRP7PHDFR3EkUanBeZDiZJWRKsmP6qHE/WZlEes2WZU4qCjF3a73u3l3ZBLeR52ZkqE227F2njKSgk3wXA3hj2yVVR+pjCUvvuUV0I1eyCW8jzsuUc4E3dONy3U77uQ51E1nY72yjLLSsRHLlS0Sqd03qS72O1BL7l2hrhNY0dLypk2FqpOLuvuvpz3srtDXAc5qU3FuLVzi2mtxp3NGlh6qnG1rWMDHYaVGd27p8Sw0Z9oXaUPOh1GG0Z1oXaUOOHUSzK1Hj5e5P8meDXKZZiZM8GuUyzBPtAAAAAAAAAAAACzarMqkXCWlM5hnHmNUo1HVs/a6W7loXJucW0dVPMoJ6GrySnVlTd4nMoqSsziSt1pp9rUouXCk1fzXofP79uyvm/tOwVciUJ6XBFvY7Z94i2sb9q9SHUfU5Krb/wBr/T/aVVtXkvR/adZ2O2feIbHbPvEdbd9vqzzUfU5QravJehfCelbV5L0L4Tqux2z7xDY7Z94j3b/t9WNn+pyv58vJuhfCUdtXkvQvhOq7HbPvENjtn3iG3/b6s82f6nJnlKO183XMvhPDynDyddHwkoyhk2mrSopaML9prrVYIKcldr9hahVc0nb1ZnVsRGlJp8HY1H0zd3lHD0dUStnstpt0sC7WOi9LQruLbfKbSNihuGfku0OzVI1IJXrbWqUXtxZ1Jzt8qSfUhWPhdXTsZdjzT+ZQjO6/F3ze2pcJlYyVWK3UrVTvjdJNXSg7r48EkYNpzbi3fTk4fdfbLke31lGnXtlU3k+Jwsqj1lLNM0eMYzZbGqu/p/1e4bGqu/p/1e4m11PmUtlr91mtxjGbLY1V31P+r3Fyz5tSv+smsO5C+98r2jx1qa4nqwldu2ibLIzboQv+9dxYncQjLiXzmvd4x8+vpvJzbrZCzUnJ3JRV0Ir+Z3aIo55Wm5ScpaXJuTe6272cYRNylPgT/EpKNOFK92vxYsNGdaF2lHjh1GHJGbaldGitd8epe8uTMulx8vcnmTPBrlMsxMmeDXKZZgn2YAAAAAAAAAAAAAAAAAAAAAAAAAABAcvpwrxnuex/7li3WfElUjp0abta1Mkec2SuyJyXGuBkWstsdJ4JLXta1xGjhql0o8V6mFj8O1Nz/i/RlhHuKMxqjPTfgb5P2Kqy0/GL+ku6Zkap8GizZ68qclKEnCS1p3Pi4Td2bOyrHROMKnDpg+jR0GtVlp+MXQelZafjF0Ec4wn2kT0p1qXYlbzN2s714l+n/aNly8S/TXuNOrLT8Yugr81h4xdBFqKPL3LO2YrvL0NvsvXiX6a9xbrZ4Su7Skk92Ur1zJI1bstPxi6Dy7LT8Yug9VCly9zx4vEv+XsY9ut1SvLFUliepbUYrcS1GI0bB2Wn4xdB57BRW3PFy+4nUklZIpShKTvJ+pi2WzY391bb9hdtMsdWEF/K1z33s9WjKCisNNXLav2uZGXm9kuU5qbXFf1sgrVdFXe/gXcJh9ZJJbr3b/ol+To3U4mUeYQuSS1I9GSfSgAAAAAAAAAAAAAAAAAAAAAAAAAAHmcFJXNXpmhypmxGppSv60SAAEDqZq1E7lKSKbGa2/lzE9B3rJ831ItTS7q6IgWxutv5c37Fdjlbfy5v2J4BrJ831Gopd1dEQTY9X8ZLm/YbHq/jJc37E7A1k+b6jUUu6uiIJsdr+MlzfsU2OVt/Lm/YngGsnzfUail3V0RAtjdbfy5v2CzZq7+XMT0DWT5vqNRS7q6IieT80rmpSvb3ZEmstljTV0eVl4HBKlbJAAAAAAAAAAAAAAAAAAAAAAAAAAAAAAAAAAAAAAAAAAAAAAAAAAAAAAAAAAAAAAAAAAAAAAAAAAAAAAAAAAAAAAAAAAAAAAAAAAAAAAAAAAAAAAAH/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AOEBAODxAQDRAPEA8QEBAQFRAPDw4PFBAXFBQQEhIXGyYeFxkjGRUSHy8gIycpLCwsFR49NjAqNSYrLCkBCQoKDgwOGg8PGikhHyQtKSwsLCopKykpLC8tKiwsLywqLC0pLCwpKSwpLCopKSksLCksLCwsLCkpKSosKSwsLP/AABEIAMIBAwMBIgACEQEDEQH/xAAcAAEAAQUBAQAAAAAAAAAAAAAABgEDBAUHAgj/xABOEAACAQEDBAoNCgQEBwAAAAAAAQIDBBESBQYhQRYxUVJhcYGRobETIiQyM1NUcpKywdHSBxQVIzVic3Sz4TRCouIXwtPxJUNEZIKT8P/EABoBAQADAQEBAAAAAAAAAAAAAAADBAUCAQb/xAAxEQACAQICBwYGAwEAAAAAAAAAAQIDEQQhEhMUMUFRkTJScYGhsQUiYWLR8ELB4TP/2gAMAwEAAhEDEQA/AO4gAAAAAAAAAAAAAAAAAAAAAAAAAAAAAAAAAAAAAAAAAAAAAAAAAAAAAAAAEayxndgk6NmSqzWhzemCe4lr49rjLueGVnRpKlB3VK18b1tqC75rhd6XKRilGNCF729b1t71FuhSTWlLyIKk3eyMmdqtdTTO0TjwQbiuaNyKYq3lVb05/EaevlCc9eFbi9r1mPiLyp+HQr6RIMdbyqt6c/iGOt5VW9OfxEfxDEe6v9sNIkGOt5VW9OfxDHW8qrenP4iP4hiGr/bDSJBjreVVvTn8Qx1vKq3pz+Ij+IYhq/2w0iQY63lVb05/EMdbyqt6c/iI/iF41f7YaRIMVfVaq3LKfxF+hnDa7O+3atFPXi27vOuvXLeRqFZx0ptcWg2Niyji7Se29p6nwM5lTyzSZ6pcif5LyrTtUMdN7WiUX30HuNe0zTnNltjsVeFWN/Y5aJx1OOte1cR0WMk0mtKelPdRnVqWg8tzLVOeksyoAICQAAAAAAAAAAAAAAAAAAAAAAAAgudVTFbqcXtQpprnk/YjR5Vr3yUdUV0v9rjcZyPu9fhL/MRzKMvrZ8a9VGtQXyx8ClU3s8YhiLWIYiyQl3EMRaxDEAXcQxFrELwC7iJRkPMuVaKq15OlB6YwV3ZJLdd/e81/EYGZuSlaLRfNXwopTkntSlf2kXy3v/xOllLE13B6MSxSpp5s01HNCxw/5WPhnKcr+S+4yFm7ZF/09L0UzYgoOpN8WWdGPIjecmRLNTstapCjThKMU1KKuaeJI5/iOmZ2vuKv5q9eJy7EaOEbcHfmVaytLI3VoqdkoYnt6Hyp3P2k9zdqudloN7fY4LmVxzqlLuaXL66Og5q/wlDzIkWJXy+Z3R3+RtgAUCyAAAAAAAAAAAAAAAAAAAAAAAAc+zmf/EF+Ev8AMRvKMvrZ8a9VGwz0rSjlaNza7nWjVt1NRFspZXlGtNNKSvXA+9RsUF8q8ClU3vxNhiGI11PK0Ht4o8l66DIhbIPanHnu6yzYhMq8XltSv4St4BcvF5csNklXqQowuxVJYY4tCvu1skH+Htr3aHpz+A4lUjDKTsdKLe43fyc0UqNaeuVVR5IwTXrMlpo80sjVLHRnTquDlKq5rA3JXOEVrS3Gbwx68lKo2i9TVopA5hlnO+0VqsnTqzo0k2oRg8LcU9EpNaW3tnTasb4yS22mlx3HOF8nls31D05/ATYV0025kdbSdlE01fLFoqRcZ1604vbjKc3F8ab0mHiN1lbNC0WSjUtFV0sFNJywylKWmSjoWFa2iI1Msr+WLfC3d0I0oOMl8pVkmt5J6Uu5Zcb9dEyzcy/Rp2ajCWK+MEncrzmat9SVjm78Ol97o/nWslObltastBXJ/Vx0u+96CCpTU1Z8zmpWdJJom2yehuz9EbJ6G7P0SN/SH3UPn/3UQbNHk+pBt0+a6f6STZPQ3Z+iU2T0N2fokc+kPuofSH3UNmjyfUbdPmun+kj2T0N2fojZPZ92fokb+kHvUVVuT76Ku5+hjZo8n1G3T5ro/wAkwsuU6VXvJpvceiXMzKIO6EZLFTeFrau0afYbvIOWnU+qq9/Hae7x8JBUoaKvEuUMVpvRnk+HJm9ABWLwAAAAAAAAAAAByjPj7Wj+WXXUIXldfX1ONeqiaZ7/AGtH8uuuoQ3K/h6nGvVRtYfsrwKNTe/Ewkj1cEiqRbsRBaOAuRrzW1KS5Webitx1Y8N7mZaZvKFkTk2nWWh+azuZwDN63xs1qoWiak40qilJRucmrmtF7S1nSf8AFix+KtPo0v8AUM3GUZzknFXyLNGcUs2TYGqzdzipZQpyrUY1IRjN02qiiniUYyvWFvR2yNqZcouLsy0nfNAHmpPCnJ7STfMiFL5WrF4q0+jS/wBQ7hSnPsq55KSjvNr8oP2bavMh+rA4ZcdKzo+UWy2uyVrNTp14zqRioucaairpxlpam3q3Dm7RrYSnKEGpK2ZTrSTlkbeiu4pcb/UR0bNbNuNWw2aopyjKVKD0pSjfduaGc7oruKXG/wBRHVsyarjYLLtNdhhxrQRYiUoq8eZ4oQnlNXRp7fk6pZ5YZrQ+9ktMZcT9hjXk8t1kjXpuD2pLQ97LVJEDnFptPbTafGncxQq6xZ7zMxeH1MstzKXi8oCwUyt5S8oALl2z13CV+rXxGVVlgq06i1vT1dTNdeZtpfaUnwx6iOaJ6Un0sycWapihF8BdMTJng1ymWYx9OAAAAAAAAAAAAcpz3+1o/l111CG5XX19TjXqomee32rH8uuuoQ7K3h6nGvVRt4bsrwKNXe/Ew0iqRVI9JF0gKJFbiqRVI9seFLitxW4rce2B1T5J/wCDrfmZfpUybEK+Sj+Eq/mZfpUyanzuK/6yNKl2EWrV4OfmS6j51itC4l1H0Vau8n5kuo+d0tC4l1F74dul5f2QYngeWjy0XGijRpFU2tFdxS43+ojqGZsu4bN+FDqOY0l3FLjf6iOlZnvuGzfhQ6jOxKy8ztuxKLP3q/8AtZobVmtOdSc1UilOcpXYXovd922balarklctHCXFanuLnM+LnBtxJZKlVilPh4mg2IT8bH0X7y3VzSqpXxnCfBpj7yRO1vcXOIW1a1dwrSSa6qQ7Nht35ILabNOlLBUi4S3HrW6nrRZZPcp5OjaKbi7r9uEt7L3HP6tRQbjJpOLaa1pp3NFyjV1i+pm4vD6iW/J7j1eZlo7ylxx6jVTt0VtJvoMi1WqThQu0Xyhw6iWaK1Oaz8vc6DkzwaMsxMmeDXKZZhn1wAAAAAAAAAAAByvPX7Vj+XXXUIdlbw9TjXqomOev2rH8uuuoQ/Ky+uqca9VG7huzHwKFXe/ExEj0kEj0kXEQBI9XBIqkdpHguFx6uK3HtgdR+Sr+Eq/mZfpUyaEM+Sv+Eq/mZfpUyZnzeK/7SNKl2EWrV3k/Ml1Hz0loXEuo+hbV3k/Ml1Hz2loXEi98N3S8v7IMTwPLR5aLjR5aNNlU2tJdxy4366OiZpzusVn/AAo9Rzyku45cb9dE9zWl3HZ/w49RQrq68zyq7JG97Kx2U90bBOcVJONz3b93iPf0XPdj0+4o6UVxOVTqNXSZZ7IU7IX/AKLnux6fce6eS3f2zV3Bts804czpUqr4GXYnfTV/DzXnN84Ir51aLtrssufX03nQ8o2+FmpOpLQoq6Mdcpaoo5lWqOcpTlplKTlJ8Ld7JsGm5SlwIPiskoQp8THaNjaF2lDzodRguJsLQu0oedDqLszIo8fL3Oh5M8GuUyzEyZ4NcplmAfagAAAAAAAAAAAHK8++0ypSk9qVKMVx4prraIvl2hhqY9U0udaGua4n/wAp2RZVIQtEE8VK96NvC9u7iuT5CIUakLXSwy0SW3dtxlvlwGzhppwT5ZMpVY/M0R9HpF+1ZPnSfbK9apLTF+4so0VnuKzKo9JFEekdo8KpFbgj1cd2PDp/yW/wlX8xL9KmTI5Pmtnosn0Z0uwOriqOpix4Lr4xjddhe96Tc/4rryR/+1fAYWIwladWUoxy8UXqdaCik2Tq095PzJdR8+paFxI6LV+VVSi4/NWr014Va15hzy4t4GhOkpaatuIq84ytonhnllxRbdyV73FpZtcm5IaaqVdF2lRfXL3FyclHeQJXK2qHYrIoPQ3hTXC5Ymusmubl8bLQT1U4dRB67drrQpQ0wi9L3d2XsRP7PHDFR3EkUanBeZDiZJWRKsmP6qHE/WZlEes2WZU4qCjF3a73u3l3ZBLeR52ZkqE227F2njKSgk3wXA3hj2yVVR+pjCUvvuUV0I1eyCW8jzsuUc4E3dONy3U77uQ51E1nY72yjLLSsRHLlS0Sqd03qS72O1BL7l2hrhNY0dLypk2FqpOLuvuvpz3srtDXAc5qU3FuLVzi2mtxp3NGlh6qnG1rWMDHYaVGd27p8Sw0Z9oXaUPOh1GG0Z1oXaUOOHUSzK1Hj5e5P8meDXKZZiZM8GuUyzBPtAAAAAAAAAAAACzarMqkXCWlM5hnHmNUo1HVs/a6W7loXJucW0dVPMoJ6GrySnVlTd4nMoqSsziSt1pp9rUouXCk1fzXofP79uyvm/tOwVciUJ6XBFvY7Z94i2sb9q9SHUfU5Krb/wBr/T/aVVtXkvR/adZ2O2feIbHbPvEdbd9vqzzUfU5QravJehfCelbV5L0L4Tqux2z7xDY7Z94j3b/t9WNn+pyv58vJuhfCUdtXkvQvhOq7HbPvENjtn3iG3/b6s82f6nJnlKO183XMvhPDynDyddHwkoyhk2mrSopaML9prrVYIKcldr9hahVc0nb1ZnVsRGlJp8HY1H0zd3lHD0dUStnstpt0sC7WOi9LQruLbfKbSNihuGfku0OzVI1IJXrbWqUXtxZ1Jzt8qSfUhWPhdXTsZdjzT+ZQjO6/F3ze2pcJlYyVWK3UrVTvjdJNXSg7r48EkYNpzbi3fTk4fdfbLke31lGnXtlU3k+Jwsqj1lLNM0eMYzZbGqu/p/1e4bGqu/p/1e4m11PmUtlr91mtxjGbLY1V31P+r3Fyz5tSv+smsO5C+98r2jx1qa4nqwldu2ibLIzboQv+9dxYncQjLiXzmvd4x8+vpvJzbrZCzUnJ3JRV0Ir+Z3aIo55Wm5ScpaXJuTe6272cYRNylPgT/EpKNOFK92vxYsNGdaF2lHjh1GHJGbaldGitd8epe8uTMulx8vcnmTPBrlMsxMmeDXKZZgn2YAAAAAAAAAAAAAAAAAAAAAAAAAABAcvpwrxnuex/7li3WfElUjp0abta1Mkec2SuyJyXGuBkWstsdJ4JLXta1xGjhql0o8V6mFj8O1Nz/i/RlhHuKMxqjPTfgb5P2Kqy0/GL+ku6Zkap8GizZ68qclKEnCS1p3Pi4Td2bOyrHROMKnDpg+jR0GtVlp+MXQelZafjF0Ec4wn2kT0p1qXYlbzN2s714l+n/aNly8S/TXuNOrLT8Yugr81h4xdBFqKPL3LO2YrvL0NvsvXiX6a9xbrZ4Su7Skk92Ur1zJI1bstPxi6Dy7LT8Yug9VCly9zx4vEv+XsY9ut1SvLFUliepbUYrcS1GI0bB2Wn4xdB57BRW3PFy+4nUklZIpShKTvJ+pi2WzY391bb9hdtMsdWEF/K1z33s9WjKCisNNXLav2uZGXm9kuU5qbXFf1sgrVdFXe/gXcJh9ZJJbr3b/ol+To3U4mUeYQuSS1I9GSfSgAAAAAAAAAAAAAAAAAAAAAAAAAAHmcFJXNXpmhypmxGppSv60SAAEDqZq1E7lKSKbGa2/lzE9B3rJ831ItTS7q6IgWxutv5c37Fdjlbfy5v2J4BrJ831Gopd1dEQTY9X8ZLm/YbHq/jJc37E7A1k+b6jUUu6uiIJsdr+MlzfsU2OVt/Lm/YngGsnzfUail3V0RAtjdbfy5v2CzZq7+XMT0DWT5vqNRS7q6IieT80rmpSvb3ZEmstljTV0eVl4HBKlbJAAAAAAAAAAAAAAAAAAAAAAAAAAAAAAAAAAAAAAAAAAAAAAAAAAAAAAAAAAAAAAAAAAAAAAAAAAAAAAAAAAAAAAAAAAAAAAAAAAAAAAAAAAAAAAAH/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AOEBAODxAQDRAPEA8QEBAQFRAPDw4PFBAXFBQQEhIXGyYeFxkjGRUSHy8gIycpLCwsFR49NjAqNSYrLCkBCQoKDgwOGg8PGikhHyQtKSwsLCopKykpLC8tKiwsLywqLC0pLCwpKSwpLCopKSksLCksLCwsLCkpKSosKSwsLP/AABEIAMIBAwMBIgACEQEDEQH/xAAcAAEAAQUBAQAAAAAAAAAAAAAABgEDBAUHAgj/xABOEAACAQEDBAoNCgQEBwAAAAAAAQIDBBESBQYhQRYxUVJhcYGRobETIiQyM1NUcpKywdHSBxQVIzVic3Sz4TRCouIXwtPxJUNEZIKT8P/EABoBAQADAQEBAAAAAAAAAAAAAAADBAUCAQb/xAAxEQACAQICBwYGAwEAAAAAAAAAAQIDEQQhEhMUMUFRkTJScYGhsQUiYWLR8ELB4TP/2gAMAwEAAhEDEQA/AO4gAAAAAAAAAAAAAAAAAAAAAAAAAAAAAAAAAAAAAAAAAAAAAAAAAAAAAAAAEayxndgk6NmSqzWhzemCe4lr49rjLueGVnRpKlB3VK18b1tqC75rhd6XKRilGNCF729b1t71FuhSTWlLyIKk3eyMmdqtdTTO0TjwQbiuaNyKYq3lVb05/EaevlCc9eFbi9r1mPiLyp+HQr6RIMdbyqt6c/iGOt5VW9OfxEfxDEe6v9sNIkGOt5VW9OfxDHW8qrenP4iP4hiGr/bDSJBjreVVvTn8Qx1vKq3pz+Ij+IYhq/2w0iQY63lVb05/EMdbyqt6c/iI/iF41f7YaRIMVfVaq3LKfxF+hnDa7O+3atFPXi27vOuvXLeRqFZx0ptcWg2Niyji7Se29p6nwM5lTyzSZ6pcif5LyrTtUMdN7WiUX30HuNe0zTnNltjsVeFWN/Y5aJx1OOte1cR0WMk0mtKelPdRnVqWg8tzLVOeksyoAICQAAAAAAAAAAAAAAAAAAAAAAAAgudVTFbqcXtQpprnk/YjR5Vr3yUdUV0v9rjcZyPu9fhL/MRzKMvrZ8a9VGtQXyx8ClU3s8YhiLWIYiyQl3EMRaxDEAXcQxFrELwC7iJRkPMuVaKq15OlB6YwV3ZJLdd/e81/EYGZuSlaLRfNXwopTkntSlf2kXy3v/xOllLE13B6MSxSpp5s01HNCxw/5WPhnKcr+S+4yFm7ZF/09L0UzYgoOpN8WWdGPIjecmRLNTstapCjThKMU1KKuaeJI5/iOmZ2vuKv5q9eJy7EaOEbcHfmVaytLI3VoqdkoYnt6Hyp3P2k9zdqudloN7fY4LmVxzqlLuaXL66Og5q/wlDzIkWJXy+Z3R3+RtgAUCyAAAAAAAAAAAAAAAAAAAAAAAAc+zmf/EF+Ev8AMRvKMvrZ8a9VGwz0rSjlaNza7nWjVt1NRFspZXlGtNNKSvXA+9RsUF8q8ClU3vxNhiGI11PK0Ht4o8l66DIhbIPanHnu6yzYhMq8XltSv4St4BcvF5csNklXqQowuxVJYY4tCvu1skH+Htr3aHpz+A4lUjDKTsdKLe43fyc0UqNaeuVVR5IwTXrMlpo80sjVLHRnTquDlKq5rA3JXOEVrS3Gbwx68lKo2i9TVopA5hlnO+0VqsnTqzo0k2oRg8LcU9EpNaW3tnTasb4yS22mlx3HOF8nls31D05/ATYV0025kdbSdlE01fLFoqRcZ1604vbjKc3F8ab0mHiN1lbNC0WSjUtFV0sFNJywylKWmSjoWFa2iI1Msr+WLfC3d0I0oOMl8pVkmt5J6Uu5Zcb9dEyzcy/Rp2ajCWK+MEncrzmat9SVjm78Ol97o/nWslObltastBXJ/Vx0u+96CCpTU1Z8zmpWdJJom2yehuz9EbJ6G7P0SN/SH3UPn/3UQbNHk+pBt0+a6f6STZPQ3Z+iU2T0N2fokc+kPuofSH3UNmjyfUbdPmun+kj2T0N2fojZPZ92fokb+kHvUVVuT76Ku5+hjZo8n1G3T5ro/wAkwsuU6VXvJpvceiXMzKIO6EZLFTeFrau0afYbvIOWnU+qq9/Hae7x8JBUoaKvEuUMVpvRnk+HJm9ABWLwAAAAAAAAAAAByjPj7Wj+WXXUIXldfX1ONeqiaZ7/AGtH8uuuoQ3K/h6nGvVRtYfsrwKNTe/Ewkj1cEiqRbsRBaOAuRrzW1KS5Webitx1Y8N7mZaZvKFkTk2nWWh+azuZwDN63xs1qoWiak40qilJRucmrmtF7S1nSf8AFix+KtPo0v8AUM3GUZzknFXyLNGcUs2TYGqzdzipZQpyrUY1IRjN02qiiniUYyvWFvR2yNqZcouLsy0nfNAHmpPCnJ7STfMiFL5WrF4q0+jS/wBQ7hSnPsq55KSjvNr8oP2bavMh+rA4ZcdKzo+UWy2uyVrNTp14zqRioucaairpxlpam3q3Dm7RrYSnKEGpK2ZTrSTlkbeiu4pcb/UR0bNbNuNWw2aopyjKVKD0pSjfduaGc7oruKXG/wBRHVsyarjYLLtNdhhxrQRYiUoq8eZ4oQnlNXRp7fk6pZ5YZrQ+9ktMZcT9hjXk8t1kjXpuD2pLQ97LVJEDnFptPbTafGncxQq6xZ7zMxeH1MstzKXi8oCwUyt5S8oALl2z13CV+rXxGVVlgq06i1vT1dTNdeZtpfaUnwx6iOaJ6Un0sycWapihF8BdMTJng1ymWYx9OAAAAAAAAAAAAcpz3+1o/l111CG5XX19TjXqomee32rH8uuuoQ7K3h6nGvVRt4bsrwKNXe/Ew0iqRVI9JF0gKJFbiqRVI9seFLitxW4rce2B1T5J/wCDrfmZfpUybEK+Sj+Eq/mZfpUyanzuK/6yNKl2EWrV4OfmS6j51itC4l1H0Vau8n5kuo+d0tC4l1F74dul5f2QYngeWjy0XGijRpFU2tFdxS43+ojqGZsu4bN+FDqOY0l3FLjf6iOlZnvuGzfhQ6jOxKy8ztuxKLP3q/8AtZobVmtOdSc1UilOcpXYXovd922balarklctHCXFanuLnM+LnBtxJZKlVilPh4mg2IT8bH0X7y3VzSqpXxnCfBpj7yRO1vcXOIW1a1dwrSSa6qQ7Nht35ILabNOlLBUi4S3HrW6nrRZZPcp5OjaKbi7r9uEt7L3HP6tRQbjJpOLaa1pp3NFyjV1i+pm4vD6iW/J7j1eZlo7ylxx6jVTt0VtJvoMi1WqThQu0Xyhw6iWaK1Oaz8vc6DkzwaMsxMmeDXKZZhn1wAAAAAAAAAAAByvPX7Vj+XXXUIdlbw9TjXqomOev2rH8uuuoQ/Ky+uqca9VG7huzHwKFXe/ExEj0kEj0kXEQBI9XBIqkdpHguFx6uK3HtgdR+Sr+Eq/mZfpUyaEM+Sv+Eq/mZfpUyZnzeK/7SNKl2EWrV3k/Ml1Hz0loXEuo+hbV3k/Ml1Hz2loXEi98N3S8v7IMTwPLR5aLjR5aNNlU2tJdxy4366OiZpzusVn/AAo9Rzyku45cb9dE9zWl3HZ/w49RQrq68zyq7JG97Kx2U90bBOcVJONz3b93iPf0XPdj0+4o6UVxOVTqNXSZZ7IU7IX/AKLnux6fce6eS3f2zV3Bts804czpUqr4GXYnfTV/DzXnN84Ir51aLtrssufX03nQ8o2+FmpOpLQoq6Mdcpaoo5lWqOcpTlplKTlJ8Ld7JsGm5SlwIPiskoQp8THaNjaF2lDzodRguJsLQu0oedDqLszIo8fL3Oh5M8GuUyzEyZ4NcplmAfagAAAAAAAAAAAHK8++0ypSk9qVKMVx4prraIvl2hhqY9U0udaGua4n/wAp2RZVIQtEE8VK96NvC9u7iuT5CIUakLXSwy0SW3dtxlvlwGzhppwT5ZMpVY/M0R9HpF+1ZPnSfbK9apLTF+4so0VnuKzKo9JFEekdo8KpFbgj1cd2PDp/yW/wlX8xL9KmTI5Pmtnosn0Z0uwOriqOpix4Lr4xjddhe96Tc/4rryR/+1fAYWIwladWUoxy8UXqdaCik2Tq095PzJdR8+paFxI6LV+VVSi4/NWr014Va15hzy4t4GhOkpaatuIq84ytonhnllxRbdyV73FpZtcm5IaaqVdF2lRfXL3FyclHeQJXK2qHYrIoPQ3hTXC5Ymusmubl8bLQT1U4dRB67drrQpQ0wi9L3d2XsRP7PHDFR3EkUanBeZDiZJWRKsmP6qHE/WZlEes2WZU4qCjF3a73u3l3ZBLeR52ZkqE227F2njKSgk3wXA3hj2yVVR+pjCUvvuUV0I1eyCW8jzsuUc4E3dONy3U77uQ51E1nY72yjLLSsRHLlS0Sqd03qS72O1BL7l2hrhNY0dLypk2FqpOLuvuvpz3srtDXAc5qU3FuLVzi2mtxp3NGlh6qnG1rWMDHYaVGd27p8Sw0Z9oXaUPOh1GG0Z1oXaUOOHUSzK1Hj5e5P8meDXKZZiZM8GuUyzBPtAAAAAAAAAAAACzarMqkXCWlM5hnHmNUo1HVs/a6W7loXJucW0dVPMoJ6GrySnVlTd4nMoqSsziSt1pp9rUouXCk1fzXofP79uyvm/tOwVciUJ6XBFvY7Z94i2sb9q9SHUfU5Krb/wBr/T/aVVtXkvR/adZ2O2feIbHbPvEdbd9vqzzUfU5QravJehfCelbV5L0L4Tqux2z7xDY7Z94j3b/t9WNn+pyv58vJuhfCUdtXkvQvhOq7HbPvENjtn3iG3/b6s82f6nJnlKO183XMvhPDynDyddHwkoyhk2mrSopaML9prrVYIKcldr9hahVc0nb1ZnVsRGlJp8HY1H0zd3lHD0dUStnstpt0sC7WOi9LQruLbfKbSNihuGfku0OzVI1IJXrbWqUXtxZ1Jzt8qSfUhWPhdXTsZdjzT+ZQjO6/F3ze2pcJlYyVWK3UrVTvjdJNXSg7r48EkYNpzbi3fTk4fdfbLke31lGnXtlU3k+Jwsqj1lLNM0eMYzZbGqu/p/1e4bGqu/p/1e4m11PmUtlr91mtxjGbLY1V31P+r3Fyz5tSv+smsO5C+98r2jx1qa4nqwldu2ibLIzboQv+9dxYncQjLiXzmvd4x8+vpvJzbrZCzUnJ3JRV0Ir+Z3aIo55Wm5ScpaXJuTe6272cYRNylPgT/EpKNOFK92vxYsNGdaF2lHjh1GHJGbaldGitd8epe8uTMulx8vcnmTPBrlMsxMmeDXKZZgn2YAAAAAAAAAAAAAAAAAAAAAAAAAABAcvpwrxnuex/7li3WfElUjp0abta1Mkec2SuyJyXGuBkWstsdJ4JLXta1xGjhql0o8V6mFj8O1Nz/i/RlhHuKMxqjPTfgb5P2Kqy0/GL+ku6Zkap8GizZ68qclKEnCS1p3Pi4Td2bOyrHROMKnDpg+jR0GtVlp+MXQelZafjF0Ec4wn2kT0p1qXYlbzN2s714l+n/aNly8S/TXuNOrLT8Yugr81h4xdBFqKPL3LO2YrvL0NvsvXiX6a9xbrZ4Su7Skk92Ur1zJI1bstPxi6Dy7LT8Yug9VCly9zx4vEv+XsY9ut1SvLFUliepbUYrcS1GI0bB2Wn4xdB57BRW3PFy+4nUklZIpShKTvJ+pi2WzY391bb9hdtMsdWEF/K1z33s9WjKCisNNXLav2uZGXm9kuU5qbXFf1sgrVdFXe/gXcJh9ZJJbr3b/ol+To3U4mUeYQuSS1I9GSfSgAAAAAAAAAAAAAAAAAAAAAAAAAAHmcFJXNXpmhypmxGppSv60SAAEDqZq1E7lKSKbGa2/lzE9B3rJ831ItTS7q6IgWxutv5c37Fdjlbfy5v2J4BrJ831Gopd1dEQTY9X8ZLm/YbHq/jJc37E7A1k+b6jUUu6uiIJsdr+MlzfsU2OVt/Lm/YngGsnzfUail3V0RAtjdbfy5v2CzZq7+XMT0DWT5vqNRS7q6IieT80rmpSvb3ZEmstljTV0eVl4HBKlbJAAAAAAAAAAAAAAAAAAAAAAAAAAAAAAAAAAAAAAAAAAAAAAAAAAAAAAAAAAAAAAAAAAAAAAAAAAAAAAAAAAAAAAAAAAAAAAAAAAAAAAAAAAAAAAAH/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hAOEBAODxAQDRAPEA8QEBAQFRAPDw4PFBAXFBQQEhIXGyYeFxkjGRUSHy8gIycpLCwsFR49NjAqNSYrLCkBCQoKDgwOGg8PGikhHyQtKSwsLCopKykpLC8tKiwsLywqLC0pLCwpKSwpLCopKSksLCksLCwsLCkpKSosKSwsLP/AABEIAMIBAwMBIgACEQEDEQH/xAAcAAEAAQUBAQAAAAAAAAAAAAAABgEDBAUHAgj/xABOEAACAQEDBAoNCgQEBwAAAAAAAQIDBBESBQYhQRYxUVJhcYGRobETIiQyM1NUcpKywdHSBxQVIzVic3Sz4TRCouIXwtPxJUNEZIKT8P/EABoBAQADAQEBAAAAAAAAAAAAAAADBAUCAQb/xAAxEQACAQICBwYGAwEAAAAAAAAAAQIDEQQhEhMUMUFRkTJScYGhsQUiYWLR8ELB4TP/2gAMAwEAAhEDEQA/AO4gAAAAAAAAAAAAAAAAAAAAAAAAAAAAAAAAAAAAAAAAAAAAAAAAAAAAAAAAEayxndgk6NmSqzWhzemCe4lr49rjLueGVnRpKlB3VK18b1tqC75rhd6XKRilGNCF729b1t71FuhSTWlLyIKk3eyMmdqtdTTO0TjwQbiuaNyKYq3lVb05/EaevlCc9eFbi9r1mPiLyp+HQr6RIMdbyqt6c/iGOt5VW9OfxEfxDEe6v9sNIkGOt5VW9OfxDHW8qrenP4iP4hiGr/bDSJBjreVVvTn8Qx1vKq3pz+Ij+IYhq/2w0iQY63lVb05/EMdbyqt6c/iI/iF41f7YaRIMVfVaq3LKfxF+hnDa7O+3atFPXi27vOuvXLeRqFZx0ptcWg2Niyji7Se29p6nwM5lTyzSZ6pcif5LyrTtUMdN7WiUX30HuNe0zTnNltjsVeFWN/Y5aJx1OOte1cR0WMk0mtKelPdRnVqWg8tzLVOeksyoAICQAAAAAAAAAAAAAAAAAAAAAAAAgudVTFbqcXtQpprnk/YjR5Vr3yUdUV0v9rjcZyPu9fhL/MRzKMvrZ8a9VGtQXyx8ClU3s8YhiLWIYiyQl3EMRaxDEAXcQxFrELwC7iJRkPMuVaKq15OlB6YwV3ZJLdd/e81/EYGZuSlaLRfNXwopTkntSlf2kXy3v/xOllLE13B6MSxSpp5s01HNCxw/5WPhnKcr+S+4yFm7ZF/09L0UzYgoOpN8WWdGPIjecmRLNTstapCjThKMU1KKuaeJI5/iOmZ2vuKv5q9eJy7EaOEbcHfmVaytLI3VoqdkoYnt6Hyp3P2k9zdqudloN7fY4LmVxzqlLuaXL66Og5q/wlDzIkWJXy+Z3R3+RtgAUCyAAAAAAAAAAAAAAAAAAAAAAAAc+zmf/EF+Ev8AMRvKMvrZ8a9VGwz0rSjlaNza7nWjVt1NRFspZXlGtNNKSvXA+9RsUF8q8ClU3vxNhiGI11PK0Ht4o8l66DIhbIPanHnu6yzYhMq8XltSv4St4BcvF5csNklXqQowuxVJYY4tCvu1skH+Htr3aHpz+A4lUjDKTsdKLe43fyc0UqNaeuVVR5IwTXrMlpo80sjVLHRnTquDlKq5rA3JXOEVrS3Gbwx68lKo2i9TVopA5hlnO+0VqsnTqzo0k2oRg8LcU9EpNaW3tnTasb4yS22mlx3HOF8nls31D05/ATYV0025kdbSdlE01fLFoqRcZ1604vbjKc3F8ab0mHiN1lbNC0WSjUtFV0sFNJywylKWmSjoWFa2iI1Msr+WLfC3d0I0oOMl8pVkmt5J6Uu5Zcb9dEyzcy/Rp2ajCWK+MEncrzmat9SVjm78Ol97o/nWslObltastBXJ/Vx0u+96CCpTU1Z8zmpWdJJom2yehuz9EbJ6G7P0SN/SH3UPn/3UQbNHk+pBt0+a6f6STZPQ3Z+iU2T0N2fokc+kPuofSH3UNmjyfUbdPmun+kj2T0N2fojZPZ92fokb+kHvUVVuT76Ku5+hjZo8n1G3T5ro/wAkwsuU6VXvJpvceiXMzKIO6EZLFTeFrau0afYbvIOWnU+qq9/Hae7x8JBUoaKvEuUMVpvRnk+HJm9ABWLwAAAAAAAAAAAByjPj7Wj+WXXUIXldfX1ONeqiaZ7/AGtH8uuuoQ3K/h6nGvVRtYfsrwKNTe/Ewkj1cEiqRbsRBaOAuRrzW1KS5Webitx1Y8N7mZaZvKFkTk2nWWh+azuZwDN63xs1qoWiak40qilJRucmrmtF7S1nSf8AFix+KtPo0v8AUM3GUZzknFXyLNGcUs2TYGqzdzipZQpyrUY1IRjN02qiiniUYyvWFvR2yNqZcouLsy0nfNAHmpPCnJ7STfMiFL5WrF4q0+jS/wBQ7hSnPsq55KSjvNr8oP2bavMh+rA4ZcdKzo+UWy2uyVrNTp14zqRioucaairpxlpam3q3Dm7RrYSnKEGpK2ZTrSTlkbeiu4pcb/UR0bNbNuNWw2aopyjKVKD0pSjfduaGc7oruKXG/wBRHVsyarjYLLtNdhhxrQRYiUoq8eZ4oQnlNXRp7fk6pZ5YZrQ+9ktMZcT9hjXk8t1kjXpuD2pLQ97LVJEDnFptPbTafGncxQq6xZ7zMxeH1MstzKXi8oCwUyt5S8oALl2z13CV+rXxGVVlgq06i1vT1dTNdeZtpfaUnwx6iOaJ6Un0sycWapihF8BdMTJng1ymWYx9OAAAAAAAAAAAAcpz3+1o/l111CG5XX19TjXqomee32rH8uuuoQ7K3h6nGvVRt4bsrwKNXe/Ew0iqRVI9JF0gKJFbiqRVI9seFLitxW4rce2B1T5J/wCDrfmZfpUybEK+Sj+Eq/mZfpUyanzuK/6yNKl2EWrV4OfmS6j51itC4l1H0Vau8n5kuo+d0tC4l1F74dul5f2QYngeWjy0XGijRpFU2tFdxS43+ojqGZsu4bN+FDqOY0l3FLjf6iOlZnvuGzfhQ6jOxKy8ztuxKLP3q/8AtZobVmtOdSc1UilOcpXYXovd922balarklctHCXFanuLnM+LnBtxJZKlVilPh4mg2IT8bH0X7y3VzSqpXxnCfBpj7yRO1vcXOIW1a1dwrSSa6qQ7Nht35ILabNOlLBUi4S3HrW6nrRZZPcp5OjaKbi7r9uEt7L3HP6tRQbjJpOLaa1pp3NFyjV1i+pm4vD6iW/J7j1eZlo7ylxx6jVTt0VtJvoMi1WqThQu0Xyhw6iWaK1Oaz8vc6DkzwaMsxMmeDXKZZhn1wAAAAAAAAAAAByvPX7Vj+XXXUIdlbw9TjXqomOev2rH8uuuoQ/Ky+uqca9VG7huzHwKFXe/ExEj0kEj0kXEQBI9XBIqkdpHguFx6uK3HtgdR+Sr+Eq/mZfpUyaEM+Sv+Eq/mZfpUyZnzeK/7SNKl2EWrV3k/Ml1Hz0loXEuo+hbV3k/Ml1Hz2loXEi98N3S8v7IMTwPLR5aLjR5aNNlU2tJdxy4366OiZpzusVn/AAo9Rzyku45cb9dE9zWl3HZ/w49RQrq68zyq7JG97Kx2U90bBOcVJONz3b93iPf0XPdj0+4o6UVxOVTqNXSZZ7IU7IX/AKLnux6fce6eS3f2zV3Bts804czpUqr4GXYnfTV/DzXnN84Ir51aLtrssufX03nQ8o2+FmpOpLQoq6Mdcpaoo5lWqOcpTlplKTlJ8Ld7JsGm5SlwIPiskoQp8THaNjaF2lDzodRguJsLQu0oedDqLszIo8fL3Oh5M8GuUyzEyZ4NcplmAfagAAAAAAAAAAAHK8++0ypSk9qVKMVx4prraIvl2hhqY9U0udaGua4n/wAp2RZVIQtEE8VK96NvC9u7iuT5CIUakLXSwy0SW3dtxlvlwGzhppwT5ZMpVY/M0R9HpF+1ZPnSfbK9apLTF+4so0VnuKzKo9JFEekdo8KpFbgj1cd2PDp/yW/wlX8xL9KmTI5Pmtnosn0Z0uwOriqOpix4Lr4xjddhe96Tc/4rryR/+1fAYWIwladWUoxy8UXqdaCik2Tq095PzJdR8+paFxI6LV+VVSi4/NWr014Va15hzy4t4GhOkpaatuIq84ytonhnllxRbdyV73FpZtcm5IaaqVdF2lRfXL3FyclHeQJXK2qHYrIoPQ3hTXC5Ymusmubl8bLQT1U4dRB67drrQpQ0wi9L3d2XsRP7PHDFR3EkUanBeZDiZJWRKsmP6qHE/WZlEes2WZU4qCjF3a73u3l3ZBLeR52ZkqE227F2njKSgk3wXA3hj2yVVR+pjCUvvuUV0I1eyCW8jzsuUc4E3dONy3U77uQ51E1nY72yjLLSsRHLlS0Sqd03qS72O1BL7l2hrhNY0dLypk2FqpOLuvuvpz3srtDXAc5qU3FuLVzi2mtxp3NGlh6qnG1rWMDHYaVGd27p8Sw0Z9oXaUPOh1GG0Z1oXaUOOHUSzK1Hj5e5P8meDXKZZiZM8GuUyzBPtAAAAAAAAAAAACzarMqkXCWlM5hnHmNUo1HVs/a6W7loXJucW0dVPMoJ6GrySnVlTd4nMoqSsziSt1pp9rUouXCk1fzXofP79uyvm/tOwVciUJ6XBFvY7Z94i2sb9q9SHUfU5Krb/wBr/T/aVVtXkvR/adZ2O2feIbHbPvEdbd9vqzzUfU5QravJehfCelbV5L0L4Tqux2z7xDY7Z94j3b/t9WNn+pyv58vJuhfCUdtXkvQvhOq7HbPvENjtn3iG3/b6s82f6nJnlKO183XMvhPDynDyddHwkoyhk2mrSopaML9prrVYIKcldr9hahVc0nb1ZnVsRGlJp8HY1H0zd3lHD0dUStnstpt0sC7WOi9LQruLbfKbSNihuGfku0OzVI1IJXrbWqUXtxZ1Jzt8qSfUhWPhdXTsZdjzT+ZQjO6/F3ze2pcJlYyVWK3UrVTvjdJNXSg7r48EkYNpzbi3fTk4fdfbLke31lGnXtlU3k+Jwsqj1lLNM0eMYzZbGqu/p/1e4bGqu/p/1e4m11PmUtlr91mtxjGbLY1V31P+r3Fyz5tSv+smsO5C+98r2jx1qa4nqwldu2ibLIzboQv+9dxYncQjLiXzmvd4x8+vpvJzbrZCzUnJ3JRV0Ir+Z3aIo55Wm5ScpaXJuTe6272cYRNylPgT/EpKNOFK92vxYsNGdaF2lHjh1GHJGbaldGitd8epe8uTMulx8vcnmTPBrlMsxMmeDXKZZgn2YAAAAAAAAAAAAAAAAAAAAAAAAAABAcvpwrxnuex/7li3WfElUjp0abta1Mkec2SuyJyXGuBkWstsdJ4JLXta1xGjhql0o8V6mFj8O1Nz/i/RlhHuKMxqjPTfgb5P2Kqy0/GL+ku6Zkap8GizZ68qclKEnCS1p3Pi4Td2bOyrHROMKnDpg+jR0GtVlp+MXQelZafjF0Ec4wn2kT0p1qXYlbzN2s714l+n/aNly8S/TXuNOrLT8Yugr81h4xdBFqKPL3LO2YrvL0NvsvXiX6a9xbrZ4Su7Skk92Ur1zJI1bstPxi6Dy7LT8Yug9VCly9zx4vEv+XsY9ut1SvLFUliepbUYrcS1GI0bB2Wn4xdB57BRW3PFy+4nUklZIpShKTvJ+pi2WzY391bb9hdtMsdWEF/K1z33s9WjKCisNNXLav2uZGXm9kuU5qbXFf1sgrVdFXe/gXcJh9ZJJbr3b/ol+To3U4mUeYQuSS1I9GSfSgAAAAAAAAAAAAAAAAAAAAAAAAAAHmcFJXNXpmhypmxGppSv60SAAEDqZq1E7lKSKbGa2/lzE9B3rJ831ItTS7q6IgWxutv5c37Fdjlbfy5v2J4BrJ831Gopd1dEQTY9X8ZLm/YbHq/jJc37E7A1k+b6jUUu6uiIJsdr+MlzfsU2OVt/Lm/YngGsnzfUail3V0RAtjdbfy5v2CzZq7+XMT0DWT5vqNRS7q6IieT80rmpSvb3ZEmstljTV0eVl4HBKlbJAAAAAAAAAAAAAAAAAAAAAAAAAAAAAAAAAAAAAAAAAAAAAAAAAAAAAAAAAAAAAAAAAAAAAAAAAAAAAAAAAAAAAAAAAAAAAAAAAAAAAAAAAAAAAAAH/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867400"/>
            <a:ext cx="143796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47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901101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12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04" y="838200"/>
            <a:ext cx="8533895" cy="488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68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66369" cy="63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04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Performance Index Criteria</a:t>
            </a:r>
            <a:br>
              <a:rPr lang="en-US" dirty="0" smtClean="0"/>
            </a:br>
            <a:r>
              <a:rPr lang="en-US" dirty="0" smtClean="0"/>
              <a:t>2013 Rating Labels</a:t>
            </a:r>
            <a:endParaRPr lang="en-US" dirty="0"/>
          </a:p>
        </p:txBody>
      </p:sp>
      <p:sp>
        <p:nvSpPr>
          <p:cNvPr id="2" name="Content Placeholder 1"/>
          <p:cNvSpPr>
            <a:spLocks noGrp="1"/>
          </p:cNvSpPr>
          <p:nvPr>
            <p:ph idx="1"/>
          </p:nvPr>
        </p:nvSpPr>
        <p:spPr/>
        <p:txBody>
          <a:bodyPr>
            <a:normAutofit/>
          </a:bodyPr>
          <a:lstStyle/>
          <a:p>
            <a:pPr marL="109728" indent="0">
              <a:buNone/>
            </a:pPr>
            <a:r>
              <a:rPr lang="en-US" sz="2800" dirty="0" smtClean="0"/>
              <a:t>2013 Rating Labels:</a:t>
            </a:r>
          </a:p>
          <a:p>
            <a:pPr marL="109728" indent="0">
              <a:buNone/>
            </a:pPr>
            <a:endParaRPr lang="en-US" sz="2800" dirty="0" smtClean="0"/>
          </a:p>
          <a:p>
            <a:pPr>
              <a:buFont typeface="Arial" pitchFamily="34" charset="0"/>
              <a:buChar char="•"/>
            </a:pPr>
            <a:r>
              <a:rPr lang="en-US" sz="2400" b="1" u="sng" dirty="0"/>
              <a:t>Met Standard </a:t>
            </a:r>
            <a:r>
              <a:rPr lang="en-US" sz="2400" dirty="0"/>
              <a:t>– met performance index targets on all indexes for which they have performance data in 2013</a:t>
            </a:r>
            <a:r>
              <a:rPr lang="en-US" sz="2400" dirty="0" smtClean="0"/>
              <a:t>.</a:t>
            </a:r>
          </a:p>
          <a:p>
            <a:pPr marL="109728" indent="0">
              <a:buNone/>
            </a:pPr>
            <a:endParaRPr lang="en-US" sz="2400" dirty="0" smtClean="0"/>
          </a:p>
          <a:p>
            <a:pPr lvl="1">
              <a:buFont typeface="Arial" pitchFamily="34" charset="0"/>
              <a:buChar char="•"/>
            </a:pPr>
            <a:r>
              <a:rPr lang="en-US" sz="2000" dirty="0"/>
              <a:t>High Schools – All 4 index targets</a:t>
            </a:r>
          </a:p>
          <a:p>
            <a:pPr lvl="1">
              <a:buFont typeface="Arial" pitchFamily="34" charset="0"/>
              <a:buChar char="•"/>
            </a:pPr>
            <a:r>
              <a:rPr lang="en-US" sz="2000" dirty="0"/>
              <a:t>Elementary and Middle Schools – All 3 index targets where they have data.</a:t>
            </a:r>
          </a:p>
          <a:p>
            <a:pPr marL="109728" indent="0">
              <a:buNone/>
            </a:pPr>
            <a:endParaRPr lang="en-US" sz="2400" dirty="0" smtClean="0"/>
          </a:p>
          <a:p>
            <a:pPr>
              <a:buFont typeface="Arial" pitchFamily="34" charset="0"/>
              <a:buChar char="•"/>
            </a:pPr>
            <a:r>
              <a:rPr lang="en-US" sz="2400" b="1" u="sng" dirty="0"/>
              <a:t>Improvement Required</a:t>
            </a:r>
            <a:r>
              <a:rPr lang="en-US" sz="2400" dirty="0"/>
              <a:t>:  Did not meet one or more performance index targets.   </a:t>
            </a:r>
          </a:p>
          <a:p>
            <a:endParaRPr lang="en-US" sz="2400" dirty="0"/>
          </a:p>
        </p:txBody>
      </p:sp>
    </p:spTree>
    <p:extLst>
      <p:ext uri="{BB962C8B-B14F-4D97-AF65-F5344CB8AC3E}">
        <p14:creationId xmlns:p14="http://schemas.microsoft.com/office/powerpoint/2010/main" val="360980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33400"/>
            <a:ext cx="7024744" cy="1143000"/>
          </a:xfrm>
        </p:spPr>
        <p:txBody>
          <a:bodyPr/>
          <a:lstStyle/>
          <a:p>
            <a:pPr algn="ctr"/>
            <a:r>
              <a:rPr lang="en-US" dirty="0" smtClean="0"/>
              <a:t>2013 Ratings Criteria</a:t>
            </a:r>
            <a:endParaRPr lang="en-US" dirty="0"/>
          </a:p>
        </p:txBody>
      </p:sp>
      <p:sp>
        <p:nvSpPr>
          <p:cNvPr id="2" name="Content Placeholder 1"/>
          <p:cNvSpPr>
            <a:spLocks noGrp="1"/>
          </p:cNvSpPr>
          <p:nvPr>
            <p:ph idx="1"/>
          </p:nvPr>
        </p:nvSpPr>
        <p:spPr>
          <a:xfrm>
            <a:off x="609600" y="1828800"/>
            <a:ext cx="8229600" cy="4711891"/>
          </a:xfrm>
        </p:spPr>
        <p:txBody>
          <a:bodyPr>
            <a:normAutofit/>
          </a:bodyPr>
          <a:lstStyle/>
          <a:p>
            <a:pPr marL="109728" indent="0">
              <a:buNone/>
            </a:pPr>
            <a:r>
              <a:rPr lang="en-US" sz="2000" dirty="0" smtClean="0"/>
              <a:t>To receive a </a:t>
            </a:r>
            <a:r>
              <a:rPr lang="en-US" sz="2000" u="sng" dirty="0" smtClean="0"/>
              <a:t>Met Standard Rating </a:t>
            </a:r>
            <a:r>
              <a:rPr lang="en-US" sz="2000" dirty="0" smtClean="0"/>
              <a:t>all campuses and districts must meet the following accountability targets:</a:t>
            </a:r>
          </a:p>
          <a:p>
            <a:pPr marL="109728" indent="0">
              <a:buNone/>
            </a:pPr>
            <a:endParaRPr lang="en-US" sz="1000" dirty="0"/>
          </a:p>
          <a:p>
            <a:pPr marL="109728" indent="0">
              <a:buNone/>
            </a:pPr>
            <a:r>
              <a:rPr lang="en-US" sz="1600" i="1" dirty="0" smtClean="0"/>
              <a:t>Each of the four indexes will have a score of </a:t>
            </a:r>
            <a:r>
              <a:rPr lang="en-US" sz="1600" i="1" u="sng" dirty="0" smtClean="0"/>
              <a:t>0 to 100 </a:t>
            </a:r>
            <a:r>
              <a:rPr lang="en-US" sz="1600" i="1" dirty="0" smtClean="0"/>
              <a:t>to represent the campus or district performance</a:t>
            </a:r>
            <a:r>
              <a:rPr lang="en-US" sz="1800" dirty="0" smtClean="0"/>
              <a:t>:</a:t>
            </a:r>
          </a:p>
          <a:p>
            <a:pPr marL="109728" indent="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4240813243"/>
              </p:ext>
            </p:extLst>
          </p:nvPr>
        </p:nvGraphicFramePr>
        <p:xfrm>
          <a:off x="1676400" y="3276600"/>
          <a:ext cx="6019800" cy="2602436"/>
        </p:xfrm>
        <a:graphic>
          <a:graphicData uri="http://schemas.openxmlformats.org/drawingml/2006/table">
            <a:tbl>
              <a:tblPr firstRow="1" bandRow="1">
                <a:tableStyleId>{5C22544A-7EE6-4342-B048-85BDC9FD1C3A}</a:tableStyleId>
              </a:tblPr>
              <a:tblGrid>
                <a:gridCol w="3726543"/>
                <a:gridCol w="2293257"/>
              </a:tblGrid>
              <a:tr h="536660">
                <a:tc>
                  <a:txBody>
                    <a:bodyPr/>
                    <a:lstStyle/>
                    <a:p>
                      <a:pPr algn="ctr"/>
                      <a:r>
                        <a:rPr lang="en-US" sz="1400" dirty="0" smtClean="0">
                          <a:solidFill>
                            <a:schemeClr val="tx1"/>
                          </a:solidFill>
                        </a:rPr>
                        <a:t>Targets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Districts and Campuses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808">
                <a:tc>
                  <a:txBody>
                    <a:bodyPr/>
                    <a:lstStyle/>
                    <a:p>
                      <a:r>
                        <a:rPr lang="en-US" dirty="0" smtClean="0">
                          <a:solidFill>
                            <a:schemeClr val="tx1"/>
                          </a:solidFill>
                        </a:rPr>
                        <a:t>Index 1: Student Achievement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dirty="0" smtClean="0">
                          <a:solidFill>
                            <a:schemeClr val="tx1"/>
                          </a:solidFill>
                        </a:rPr>
                        <a:t>50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392808">
                <a:tc>
                  <a:txBody>
                    <a:bodyPr/>
                    <a:lstStyle/>
                    <a:p>
                      <a:r>
                        <a:rPr lang="en-US" dirty="0" smtClean="0">
                          <a:solidFill>
                            <a:schemeClr val="tx1"/>
                          </a:solidFill>
                        </a:rPr>
                        <a:t>Index 2:  Student Progress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percentile*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584971">
                <a:tc>
                  <a:txBody>
                    <a:bodyPr/>
                    <a:lstStyle/>
                    <a:p>
                      <a:r>
                        <a:rPr lang="en-US" dirty="0" smtClean="0">
                          <a:solidFill>
                            <a:schemeClr val="tx1"/>
                          </a:solidFill>
                        </a:rPr>
                        <a:t>Index 3:  Closing</a:t>
                      </a:r>
                      <a:r>
                        <a:rPr lang="en-US" baseline="0" dirty="0" smtClean="0">
                          <a:solidFill>
                            <a:schemeClr val="tx1"/>
                          </a:solidFill>
                        </a:rPr>
                        <a:t> Performance Gaps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dirty="0" smtClean="0">
                          <a:solidFill>
                            <a:schemeClr val="tx1"/>
                          </a:solidFill>
                        </a:rPr>
                        <a:t>55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584971">
                <a:tc>
                  <a:txBody>
                    <a:bodyPr/>
                    <a:lstStyle/>
                    <a:p>
                      <a:r>
                        <a:rPr lang="en-US" dirty="0" smtClean="0">
                          <a:solidFill>
                            <a:schemeClr val="tx1"/>
                          </a:solidFill>
                        </a:rPr>
                        <a:t>Index 4:  Postsecondary Readiness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dirty="0" smtClean="0">
                          <a:solidFill>
                            <a:schemeClr val="tx1"/>
                          </a:solidFill>
                        </a:rPr>
                        <a:t>75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5" name="TextBox 4"/>
          <p:cNvSpPr txBox="1"/>
          <p:nvPr/>
        </p:nvSpPr>
        <p:spPr>
          <a:xfrm>
            <a:off x="1600200" y="5943600"/>
            <a:ext cx="6400800" cy="492443"/>
          </a:xfrm>
          <a:prstGeom prst="rect">
            <a:avLst/>
          </a:prstGeom>
          <a:noFill/>
        </p:spPr>
        <p:txBody>
          <a:bodyPr wrap="square" rtlCol="0">
            <a:spAutoFit/>
          </a:bodyPr>
          <a:lstStyle/>
          <a:p>
            <a:r>
              <a:rPr lang="en-US" sz="1400" dirty="0" smtClean="0"/>
              <a:t>*</a:t>
            </a:r>
            <a:r>
              <a:rPr lang="en-US" sz="1200" dirty="0" smtClean="0"/>
              <a:t>Target will be set at about the fifth percentile of campus performance and will be applied to both campuses and districts.  </a:t>
            </a:r>
            <a:endParaRPr lang="en-US" sz="1200" dirty="0"/>
          </a:p>
        </p:txBody>
      </p:sp>
    </p:spTree>
    <p:extLst>
      <p:ext uri="{BB962C8B-B14F-4D97-AF65-F5344CB8AC3E}">
        <p14:creationId xmlns:p14="http://schemas.microsoft.com/office/powerpoint/2010/main" val="164237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Index 2 Targets for 2013</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normAutofit/>
          </a:bodyPr>
          <a:lstStyle/>
          <a:p>
            <a:pPr>
              <a:defRPr/>
            </a:pPr>
            <a:fld id="{3F6E97E4-EBE8-438B-AC3E-A33233E467F8}" type="slidenum">
              <a:rPr lang="en-US" smtClean="0"/>
              <a:pPr>
                <a:defRPr/>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71600"/>
            <a:ext cx="767006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83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15597" t="9550" r="13405"/>
          <a:stretch/>
        </p:blipFill>
        <p:spPr>
          <a:xfrm>
            <a:off x="1905000" y="327454"/>
            <a:ext cx="5202194" cy="62030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ounded Rectangle 2"/>
          <p:cNvSpPr/>
          <p:nvPr/>
        </p:nvSpPr>
        <p:spPr>
          <a:xfrm>
            <a:off x="1874108" y="4343400"/>
            <a:ext cx="5354594"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latin typeface="Eras Light ITC" pitchFamily="34" charset="0"/>
              </a:rPr>
              <a:t>What does this report tell you about a campus?</a:t>
            </a:r>
            <a:endParaRPr lang="en-US" sz="3600" dirty="0">
              <a:latin typeface="Eras Light ITC" pitchFamily="34" charset="0"/>
            </a:endParaRPr>
          </a:p>
        </p:txBody>
      </p:sp>
    </p:spTree>
    <p:extLst>
      <p:ext uri="{BB962C8B-B14F-4D97-AF65-F5344CB8AC3E}">
        <p14:creationId xmlns:p14="http://schemas.microsoft.com/office/powerpoint/2010/main" val="26546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solidFill>
            <a:srgbClr val="CADAA9"/>
          </a:solidFill>
        </p:spPr>
        <p:txBody>
          <a:bodyPr>
            <a:normAutofit/>
          </a:bodyPr>
          <a:lstStyle/>
          <a:p>
            <a:pPr eaLnBrk="1" hangingPunct="1">
              <a:lnSpc>
                <a:spcPts val="3200"/>
              </a:lnSpc>
            </a:pPr>
            <a:r>
              <a:rPr lang="en-US" sz="3200" b="1" dirty="0" smtClean="0">
                <a:solidFill>
                  <a:schemeClr val="bg1"/>
                </a:solidFill>
                <a:latin typeface="Arial Narrow" pitchFamily="34" charset="0"/>
                <a:ea typeface="ＭＳ Ｐゴシック" pitchFamily="34" charset="-128"/>
              </a:rPr>
              <a:t>Index 1: Student Achievement</a:t>
            </a:r>
          </a:p>
        </p:txBody>
      </p:sp>
      <p:sp>
        <p:nvSpPr>
          <p:cNvPr id="32773" name="Text Placeholder 2"/>
          <p:cNvSpPr>
            <a:spLocks noGrp="1"/>
          </p:cNvSpPr>
          <p:nvPr>
            <p:ph idx="1"/>
          </p:nvPr>
        </p:nvSpPr>
        <p:spPr/>
        <p:txBody>
          <a:bodyPr>
            <a:normAutofit/>
          </a:bodyPr>
          <a:lstStyle/>
          <a:p>
            <a:pPr marL="365125" indent="-255588" eaLnBrk="1" hangingPunct="1">
              <a:lnSpc>
                <a:spcPts val="2300"/>
              </a:lnSpc>
              <a:spcBef>
                <a:spcPct val="0"/>
              </a:spcBef>
              <a:buFont typeface="Wingdings 3" pitchFamily="18" charset="2"/>
              <a:buNone/>
            </a:pPr>
            <a:r>
              <a:rPr lang="en-US" sz="1900" b="1" dirty="0" smtClean="0">
                <a:latin typeface="Calibri" pitchFamily="34" charset="0"/>
                <a:ea typeface="ＭＳ Ｐゴシック" pitchFamily="34" charset="-128"/>
              </a:rPr>
              <a:t>Index 1 Student Achievement provides an overview of student performance based on satisfactory student achievement across all subjects for all students.</a:t>
            </a:r>
          </a:p>
          <a:p>
            <a:pPr marL="365125" indent="-255588" eaLnBrk="1" hangingPunct="1">
              <a:lnSpc>
                <a:spcPts val="2300"/>
              </a:lnSpc>
              <a:spcBef>
                <a:spcPct val="0"/>
              </a:spcBef>
              <a:buClr>
                <a:srgbClr val="C45816"/>
              </a:buClr>
              <a:buSzPct val="150000"/>
              <a:buFont typeface="Wingdings" pitchFamily="2" charset="2"/>
              <a:buNone/>
            </a:pPr>
            <a:endParaRPr lang="en-US" sz="1900" dirty="0" smtClean="0">
              <a:latin typeface="Calibri" pitchFamily="34" charset="0"/>
              <a:ea typeface="ＭＳ Ｐゴシック" pitchFamily="34" charset="-128"/>
            </a:endParaRPr>
          </a:p>
          <a:p>
            <a:pPr marL="365125" indent="-255588" eaLnBrk="1" hangingPunct="1">
              <a:spcBef>
                <a:spcPct val="0"/>
              </a:spcBef>
              <a:buClr>
                <a:srgbClr val="C45816"/>
              </a:buClr>
              <a:buSzPct val="150000"/>
              <a:buFont typeface="Wingdings" pitchFamily="2" charset="2"/>
              <a:buChar char="§"/>
            </a:pPr>
            <a:r>
              <a:rPr lang="en-US" sz="1900" dirty="0" smtClean="0">
                <a:latin typeface="Calibri" pitchFamily="34" charset="0"/>
                <a:ea typeface="ＭＳ Ｐゴシック" pitchFamily="34" charset="-128"/>
              </a:rPr>
              <a:t> Subjects:  Combined over Reading, Mathematics, Writing, Science, and  Social Studies.</a:t>
            </a:r>
          </a:p>
          <a:p>
            <a:pPr marL="365125" indent="-255588" eaLnBrk="1" hangingPunct="1">
              <a:lnSpc>
                <a:spcPct val="200000"/>
              </a:lnSpc>
              <a:spcBef>
                <a:spcPct val="0"/>
              </a:spcBef>
              <a:buClr>
                <a:srgbClr val="C45816"/>
              </a:buClr>
              <a:buSzPct val="150000"/>
              <a:buFont typeface="Wingdings" pitchFamily="2" charset="2"/>
              <a:buChar char="§"/>
            </a:pPr>
            <a:r>
              <a:rPr lang="en-US" sz="1900" dirty="0" smtClean="0">
                <a:latin typeface="Calibri" pitchFamily="34" charset="0"/>
                <a:ea typeface="ＭＳ Ｐゴシック" pitchFamily="34" charset="-128"/>
              </a:rPr>
              <a:t>Student Groups: All Students only</a:t>
            </a:r>
          </a:p>
          <a:p>
            <a:pPr marL="365125" indent="-255588" eaLnBrk="1" hangingPunct="1">
              <a:lnSpc>
                <a:spcPct val="200000"/>
              </a:lnSpc>
              <a:spcBef>
                <a:spcPct val="0"/>
              </a:spcBef>
              <a:buClr>
                <a:srgbClr val="C45816"/>
              </a:buClr>
              <a:buSzPct val="150000"/>
              <a:buFont typeface="Wingdings" pitchFamily="2" charset="2"/>
              <a:buChar char="§"/>
            </a:pPr>
            <a:r>
              <a:rPr lang="en-US" sz="1900" dirty="0" smtClean="0">
                <a:latin typeface="Calibri" pitchFamily="34" charset="0"/>
                <a:ea typeface="ＭＳ Ｐゴシック" pitchFamily="34" charset="-128"/>
              </a:rPr>
              <a:t>Performance Standards: Phase-in 1 Level II (Satisfactory)</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009BB7B2-E504-4E02-AF88-3592AF654BA7}" type="slidenum">
              <a:rPr lang="en-US" smtClean="0">
                <a:latin typeface="+mn-lt"/>
                <a:ea typeface="+mn-ea"/>
                <a:cs typeface="+mn-cs"/>
              </a:rPr>
              <a:pPr fontAlgn="auto">
                <a:spcBef>
                  <a:spcPts val="0"/>
                </a:spcBef>
                <a:spcAft>
                  <a:spcPts val="0"/>
                </a:spcAft>
                <a:defRPr/>
              </a:pPr>
              <a:t>17</a:t>
            </a:fld>
            <a:endParaRPr lang="en-US" dirty="0">
              <a:latin typeface="+mn-lt"/>
              <a:ea typeface="+mn-ea"/>
              <a:cs typeface="+mn-cs"/>
            </a:endParaRPr>
          </a:p>
        </p:txBody>
      </p:sp>
      <p:sp>
        <p:nvSpPr>
          <p:cNvPr id="32772" name="Text Placeholder 5"/>
          <p:cNvSpPr txBox="1">
            <a:spLocks/>
          </p:cNvSpPr>
          <p:nvPr/>
        </p:nvSpPr>
        <p:spPr bwMode="auto">
          <a:xfrm>
            <a:off x="595313" y="1689100"/>
            <a:ext cx="8216900" cy="5151438"/>
          </a:xfrm>
          <a:prstGeom prst="rect">
            <a:avLst/>
          </a:prstGeom>
          <a:noFill/>
          <a:ln w="9525">
            <a:noFill/>
            <a:miter lim="800000"/>
            <a:headEnd/>
            <a:tailEnd/>
          </a:ln>
        </p:spPr>
        <p:txBody>
          <a:bodyPr/>
          <a:lstStyle/>
          <a:p>
            <a:pPr marL="457200" indent="-457200">
              <a:lnSpc>
                <a:spcPts val="2800"/>
              </a:lnSpc>
              <a:buClr>
                <a:srgbClr val="C45816"/>
              </a:buClr>
              <a:buSzPct val="150000"/>
              <a:tabLst>
                <a:tab pos="1947863" algn="l"/>
                <a:tab pos="2405063" algn="l"/>
              </a:tabLst>
            </a:pPr>
            <a:endParaRPr lang="en-US" dirty="0">
              <a:latin typeface="Calibri" pitchFamily="34" charset="0"/>
            </a:endParaRPr>
          </a:p>
        </p:txBody>
      </p:sp>
    </p:spTree>
    <p:extLst>
      <p:ext uri="{BB962C8B-B14F-4D97-AF65-F5344CB8AC3E}">
        <p14:creationId xmlns:p14="http://schemas.microsoft.com/office/powerpoint/2010/main" val="245367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3">
            <a:extLst>
              <a:ext uri="{28A0092B-C50C-407E-A947-70E740481C1C}">
                <a14:useLocalDpi xmlns:a14="http://schemas.microsoft.com/office/drawing/2010/main" val="0"/>
              </a:ext>
            </a:extLst>
          </a:blip>
          <a:srcRect l="3731" t="11531" r="1707"/>
          <a:stretch/>
        </p:blipFill>
        <p:spPr>
          <a:xfrm>
            <a:off x="173448" y="152400"/>
            <a:ext cx="8741952" cy="6563148"/>
          </a:xfrm>
          <a:prstGeom prst="rect">
            <a:avLst/>
          </a:prstGeom>
        </p:spPr>
      </p:pic>
      <p:sp>
        <p:nvSpPr>
          <p:cNvPr id="3" name="TextBox 2"/>
          <p:cNvSpPr txBox="1"/>
          <p:nvPr/>
        </p:nvSpPr>
        <p:spPr>
          <a:xfrm>
            <a:off x="381000" y="2590800"/>
            <a:ext cx="83820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solidFill>
                  <a:schemeClr val="bg1"/>
                </a:solidFill>
                <a:latin typeface="Eras Light ITC" pitchFamily="34" charset="0"/>
              </a:rPr>
              <a:t>What does the calculation report indicate about a campus?</a:t>
            </a:r>
            <a:endParaRPr lang="en-US" sz="4400" dirty="0">
              <a:solidFill>
                <a:schemeClr val="bg1"/>
              </a:solidFill>
              <a:latin typeface="Eras Light ITC" pitchFamily="34" charset="0"/>
            </a:endParaRPr>
          </a:p>
        </p:txBody>
      </p:sp>
      <p:sp>
        <p:nvSpPr>
          <p:cNvPr id="4" name="TextBox 3"/>
          <p:cNvSpPr txBox="1"/>
          <p:nvPr/>
        </p:nvSpPr>
        <p:spPr>
          <a:xfrm>
            <a:off x="381000" y="4572000"/>
            <a:ext cx="83820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solidFill>
                  <a:schemeClr val="bg1"/>
                </a:solidFill>
                <a:latin typeface="Eras Light ITC" pitchFamily="34" charset="0"/>
              </a:rPr>
              <a:t>What would an Index score of 45 indicate about the campus?</a:t>
            </a:r>
            <a:endParaRPr lang="en-US" sz="4400" dirty="0">
              <a:solidFill>
                <a:schemeClr val="bg1"/>
              </a:solidFill>
              <a:latin typeface="Eras Light ITC" pitchFamily="34" charset="0"/>
            </a:endParaRPr>
          </a:p>
        </p:txBody>
      </p:sp>
    </p:spTree>
    <p:extLst>
      <p:ext uri="{BB962C8B-B14F-4D97-AF65-F5344CB8AC3E}">
        <p14:creationId xmlns:p14="http://schemas.microsoft.com/office/powerpoint/2010/main" val="8865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17 District Index 1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158380"/>
              </p:ext>
            </p:extLst>
          </p:nvPr>
        </p:nvGraphicFramePr>
        <p:xfrm>
          <a:off x="457200" y="1600200"/>
          <a:ext cx="83058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914400" y="3733800"/>
            <a:ext cx="70104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8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October 8th</a:t>
            </a:r>
            <a:endParaRPr lang="en-US" dirty="0"/>
          </a:p>
        </p:txBody>
      </p:sp>
      <p:pic>
        <p:nvPicPr>
          <p:cNvPr id="4" name="Content Placeholder 3" descr="http://www.esc17.net/users/0001/Gallery/esc17_slideshow2100813.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229600" cy="1520686"/>
          </a:xfrm>
          <a:prstGeom prst="rect">
            <a:avLst/>
          </a:prstGeom>
          <a:noFill/>
          <a:ln>
            <a:noFill/>
          </a:ln>
        </p:spPr>
      </p:pic>
      <p:sp>
        <p:nvSpPr>
          <p:cNvPr id="5" name="Rectangle 4"/>
          <p:cNvSpPr/>
          <p:nvPr/>
        </p:nvSpPr>
        <p:spPr>
          <a:xfrm>
            <a:off x="381000" y="3771901"/>
            <a:ext cx="8382000" cy="3416320"/>
          </a:xfrm>
          <a:prstGeom prst="rect">
            <a:avLst/>
          </a:prstGeom>
        </p:spPr>
        <p:txBody>
          <a:bodyPr wrap="square">
            <a:spAutoFit/>
          </a:bodyPr>
          <a:lstStyle/>
          <a:p>
            <a:r>
              <a:rPr lang="en-US" dirty="0">
                <a:hlinkClick r:id="rId2"/>
              </a:rPr>
              <a:t>http://</a:t>
            </a:r>
            <a:r>
              <a:rPr lang="en-US" dirty="0" smtClean="0">
                <a:hlinkClick r:id="rId2"/>
              </a:rPr>
              <a:t>escite2.esc17.net/default.aspx?name=wmsworkshop&amp;w=13883</a:t>
            </a:r>
            <a:endParaRPr lang="en-US" dirty="0" smtClean="0"/>
          </a:p>
          <a:p>
            <a:endParaRPr lang="en-US" dirty="0"/>
          </a:p>
          <a:p>
            <a:r>
              <a:rPr lang="en-US" b="1" dirty="0" smtClean="0"/>
              <a:t>Breakout Sessions Including:</a:t>
            </a:r>
          </a:p>
          <a:p>
            <a:pPr marL="285750" indent="-285750">
              <a:buFont typeface="Arial" pitchFamily="34" charset="0"/>
              <a:buChar char="•"/>
            </a:pPr>
            <a:r>
              <a:rPr lang="en-US" dirty="0" smtClean="0"/>
              <a:t>NCLB Waiver Update</a:t>
            </a:r>
          </a:p>
          <a:p>
            <a:pPr marL="285750" indent="-285750">
              <a:buFont typeface="Arial" pitchFamily="34" charset="0"/>
              <a:buChar char="•"/>
            </a:pPr>
            <a:r>
              <a:rPr lang="en-US" dirty="0" smtClean="0"/>
              <a:t>Accountability 2014</a:t>
            </a:r>
          </a:p>
          <a:p>
            <a:pPr marL="285750" indent="-285750">
              <a:buFont typeface="Arial" pitchFamily="34" charset="0"/>
              <a:buChar char="•"/>
            </a:pPr>
            <a:r>
              <a:rPr lang="en-US" dirty="0" smtClean="0"/>
              <a:t>Branding Your School for HB5</a:t>
            </a:r>
          </a:p>
          <a:p>
            <a:pPr marL="285750" indent="-285750">
              <a:buFont typeface="Arial" pitchFamily="34" charset="0"/>
              <a:buChar char="•"/>
            </a:pPr>
            <a:r>
              <a:rPr lang="en-US" dirty="0" smtClean="0"/>
              <a:t>Instructional Coaching Follow-up</a:t>
            </a:r>
          </a:p>
          <a:p>
            <a:pPr marL="285750" indent="-285750">
              <a:buFont typeface="Arial" pitchFamily="34" charset="0"/>
              <a:buChar char="•"/>
            </a:pPr>
            <a:r>
              <a:rPr lang="en-US" dirty="0" smtClean="0"/>
              <a:t>HB5 Updates</a:t>
            </a:r>
          </a:p>
          <a:p>
            <a:endParaRPr lang="en-US" dirty="0"/>
          </a:p>
          <a:p>
            <a:r>
              <a:rPr lang="en-US" b="1" dirty="0" smtClean="0"/>
              <a:t>Along with program updates for all areas of Leadership!</a:t>
            </a:r>
          </a:p>
          <a:p>
            <a:pPr marL="285750" indent="-28575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79254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3"/>
          <p:cNvSpPr>
            <a:spLocks noGrp="1"/>
          </p:cNvSpPr>
          <p:nvPr>
            <p:ph type="title"/>
          </p:nvPr>
        </p:nvSpPr>
        <p:spPr>
          <a:xfrm>
            <a:off x="1066800" y="838200"/>
            <a:ext cx="7024744" cy="1143000"/>
          </a:xfrm>
          <a:solidFill>
            <a:srgbClr val="729FDC"/>
          </a:solidFill>
        </p:spPr>
        <p:txBody>
          <a:bodyPr/>
          <a:lstStyle/>
          <a:p>
            <a:pPr algn="ctr" eaLnBrk="1" hangingPunct="1">
              <a:lnSpc>
                <a:spcPts val="3200"/>
              </a:lnSpc>
            </a:pPr>
            <a:r>
              <a:rPr lang="en-US" sz="3200" b="1" dirty="0" smtClean="0">
                <a:solidFill>
                  <a:schemeClr val="bg1"/>
                </a:solidFill>
                <a:latin typeface="Arial" pitchFamily="34" charset="0"/>
                <a:ea typeface="ＭＳ Ｐゴシック" pitchFamily="34" charset="-128"/>
                <a:cs typeface="Arial" pitchFamily="34" charset="0"/>
              </a:rPr>
              <a:t>Index 2: Student Progress</a:t>
            </a:r>
          </a:p>
        </p:txBody>
      </p:sp>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682D4A76-1487-4A43-99D4-AD8EB82E023D}" type="slidenum">
              <a:rPr lang="en-US" smtClean="0">
                <a:latin typeface="+mn-lt"/>
                <a:ea typeface="+mn-ea"/>
                <a:cs typeface="+mn-cs"/>
              </a:rPr>
              <a:pPr fontAlgn="auto">
                <a:spcBef>
                  <a:spcPts val="0"/>
                </a:spcBef>
                <a:spcAft>
                  <a:spcPts val="0"/>
                </a:spcAft>
                <a:defRPr/>
              </a:pPr>
              <a:t>20</a:t>
            </a:fld>
            <a:endParaRPr lang="en-US" dirty="0">
              <a:latin typeface="+mn-lt"/>
              <a:ea typeface="+mn-ea"/>
              <a:cs typeface="+mn-cs"/>
            </a:endParaRPr>
          </a:p>
        </p:txBody>
      </p:sp>
      <p:sp>
        <p:nvSpPr>
          <p:cNvPr id="39940" name="Text Placeholder 5"/>
          <p:cNvSpPr txBox="1">
            <a:spLocks/>
          </p:cNvSpPr>
          <p:nvPr/>
        </p:nvSpPr>
        <p:spPr bwMode="auto">
          <a:xfrm>
            <a:off x="762000" y="2243137"/>
            <a:ext cx="7607300" cy="4605338"/>
          </a:xfrm>
          <a:prstGeom prst="rect">
            <a:avLst/>
          </a:prstGeom>
          <a:noFill/>
          <a:ln w="9525">
            <a:noFill/>
            <a:miter lim="800000"/>
            <a:headEnd/>
            <a:tailEnd/>
          </a:ln>
        </p:spPr>
        <p:txBody>
          <a:bodyPr/>
          <a:lstStyle/>
          <a:p>
            <a:pPr indent="-20638" fontAlgn="auto">
              <a:lnSpc>
                <a:spcPts val="2300"/>
              </a:lnSpc>
              <a:spcBef>
                <a:spcPts val="0"/>
              </a:spcBef>
              <a:spcAft>
                <a:spcPts val="0"/>
              </a:spcAft>
              <a:buFont typeface="Wingdings 3"/>
              <a:buNone/>
              <a:defRPr/>
            </a:pPr>
            <a:r>
              <a:rPr lang="en-US" sz="1900" b="1" dirty="0">
                <a:latin typeface="Calibri" pitchFamily="34" charset="0"/>
                <a:cs typeface="Calibri" pitchFamily="34" charset="0"/>
              </a:rPr>
              <a:t>Index </a:t>
            </a:r>
            <a:r>
              <a:rPr lang="en-US" sz="1900" b="1" dirty="0" smtClean="0">
                <a:latin typeface="Calibri" pitchFamily="34" charset="0"/>
                <a:cs typeface="Calibri" pitchFamily="34" charset="0"/>
              </a:rPr>
              <a:t>2: Student Progress focuses on actual student growth independent of overall achievement levels for each race/ethnicity student group, students with disabilities, and English language learners.</a:t>
            </a:r>
            <a:endParaRPr lang="en-US" sz="1900" dirty="0">
              <a:latin typeface="Calibri" pitchFamily="34" charset="0"/>
              <a:cs typeface="Calibri" pitchFamily="34" charset="0"/>
            </a:endParaRPr>
          </a:p>
          <a:p>
            <a:pPr marL="342900" indent="-342900">
              <a:lnSpc>
                <a:spcPts val="2300"/>
              </a:lnSpc>
              <a:spcBef>
                <a:spcPts val="0"/>
              </a:spcBef>
              <a:spcAft>
                <a:spcPts val="0"/>
              </a:spcAft>
              <a:buClr>
                <a:srgbClr val="C45816"/>
              </a:buClr>
              <a:buSzPct val="150000"/>
              <a:defRPr/>
            </a:pPr>
            <a:endParaRPr lang="en-US" sz="1900" dirty="0">
              <a:latin typeface="Calibri" pitchFamily="34" charset="0"/>
              <a:ea typeface="Times New Roman"/>
              <a:cs typeface="Calibri" pitchFamily="34" charset="0"/>
            </a:endParaRPr>
          </a:p>
          <a:p>
            <a:pPr marL="347663" indent="-347663">
              <a:lnSpc>
                <a:spcPts val="2000"/>
              </a:lnSpc>
              <a:buClr>
                <a:srgbClr val="C45816"/>
              </a:buClr>
              <a:buSzPct val="150000"/>
              <a:buFont typeface="Wingdings" pitchFamily="2" charset="2"/>
              <a:buChar char="§"/>
            </a:pPr>
            <a:r>
              <a:rPr lang="en-US" sz="1900" dirty="0" smtClean="0">
                <a:latin typeface="Calibri" pitchFamily="34" charset="0"/>
                <a:ea typeface="Times New Roman"/>
                <a:cs typeface="Calibri" pitchFamily="34" charset="0"/>
              </a:rPr>
              <a:t>By Subject Area:  Reading, Mathematics, and Writing for available grades.</a:t>
            </a:r>
            <a:br>
              <a:rPr lang="en-US" sz="1900" dirty="0" smtClean="0">
                <a:latin typeface="Calibri" pitchFamily="34" charset="0"/>
                <a:ea typeface="Times New Roman"/>
                <a:cs typeface="Calibri" pitchFamily="34" charset="0"/>
              </a:rPr>
            </a:br>
            <a:endParaRPr lang="en-US" sz="1900" dirty="0" smtClean="0">
              <a:latin typeface="Calibri" pitchFamily="34" charset="0"/>
              <a:ea typeface="Times New Roman"/>
              <a:cs typeface="Calibri" pitchFamily="34" charset="0"/>
            </a:endParaRPr>
          </a:p>
          <a:p>
            <a:pPr marL="347663" indent="-347663">
              <a:lnSpc>
                <a:spcPts val="2000"/>
              </a:lnSpc>
              <a:buClr>
                <a:srgbClr val="C45816"/>
              </a:buClr>
              <a:buSzPct val="150000"/>
              <a:buFont typeface="Wingdings" pitchFamily="2" charset="2"/>
              <a:buChar char="§"/>
            </a:pPr>
            <a:r>
              <a:rPr lang="en-US" sz="1900" dirty="0" smtClean="0">
                <a:latin typeface="Calibri" pitchFamily="34" charset="0"/>
              </a:rPr>
              <a:t>Credit based on weighted performance:</a:t>
            </a:r>
          </a:p>
          <a:p>
            <a:pPr marL="347663" indent="-347663">
              <a:lnSpc>
                <a:spcPts val="2000"/>
              </a:lnSpc>
              <a:buClr>
                <a:srgbClr val="C45816"/>
              </a:buClr>
              <a:buSzPct val="150000"/>
              <a:buFont typeface="Wingdings" pitchFamily="2" charset="2"/>
              <a:buChar char="§"/>
            </a:pPr>
            <a:endParaRPr lang="en-US" sz="1900" dirty="0" smtClean="0">
              <a:latin typeface="Calibri" pitchFamily="34" charset="0"/>
            </a:endParaRPr>
          </a:p>
          <a:p>
            <a:pPr marL="804863" lvl="1" indent="-347663">
              <a:lnSpc>
                <a:spcPts val="2000"/>
              </a:lnSpc>
              <a:buClr>
                <a:schemeClr val="accent1"/>
              </a:buClr>
              <a:buSzPct val="75000"/>
              <a:buFont typeface="Wingdings 2" pitchFamily="18" charset="2"/>
              <a:buChar char=""/>
            </a:pPr>
            <a:r>
              <a:rPr lang="en-US" sz="1900" dirty="0" smtClean="0">
                <a:latin typeface="Calibri" pitchFamily="34" charset="0"/>
              </a:rPr>
              <a:t>One point credit given for each percentage of students at the Met growth expectations level.</a:t>
            </a:r>
          </a:p>
          <a:p>
            <a:pPr marL="804863" lvl="1" indent="-347663">
              <a:lnSpc>
                <a:spcPts val="2000"/>
              </a:lnSpc>
              <a:buClr>
                <a:schemeClr val="accent1"/>
              </a:buClr>
              <a:buSzPct val="75000"/>
            </a:pPr>
            <a:endParaRPr lang="en-US" sz="1900" dirty="0" smtClean="0">
              <a:latin typeface="Calibri" pitchFamily="34" charset="0"/>
            </a:endParaRPr>
          </a:p>
          <a:p>
            <a:pPr marL="804863" lvl="1" indent="-347663">
              <a:lnSpc>
                <a:spcPts val="2000"/>
              </a:lnSpc>
              <a:buClr>
                <a:schemeClr val="accent1"/>
              </a:buClr>
              <a:buSzPct val="75000"/>
              <a:buFont typeface="Wingdings 2" pitchFamily="18" charset="2"/>
              <a:buChar char=""/>
            </a:pPr>
            <a:r>
              <a:rPr lang="en-US" sz="1900" dirty="0" smtClean="0">
                <a:latin typeface="Calibri" pitchFamily="34" charset="0"/>
              </a:rPr>
              <a:t>Two point credit given for each percentage of students at the Exceeded growth expectations level.</a:t>
            </a:r>
          </a:p>
          <a:p>
            <a:pPr marL="342900" indent="-342900">
              <a:spcBef>
                <a:spcPts val="0"/>
              </a:spcBef>
              <a:spcAft>
                <a:spcPts val="0"/>
              </a:spcAft>
              <a:buClr>
                <a:srgbClr val="C45816"/>
              </a:buClr>
              <a:buSzPct val="150000"/>
              <a:buFont typeface="Wingdings" pitchFamily="2" charset="2"/>
              <a:buChar char="§"/>
              <a:defRPr/>
            </a:pPr>
            <a:endParaRPr lang="en-US" sz="1900" dirty="0" smtClean="0">
              <a:latin typeface="Calibri" pitchFamily="34" charset="0"/>
              <a:ea typeface="Times New Roman"/>
              <a:cs typeface="Calibri" pitchFamily="34" charset="0"/>
            </a:endParaRPr>
          </a:p>
        </p:txBody>
      </p:sp>
    </p:spTree>
    <p:extLst>
      <p:ext uri="{BB962C8B-B14F-4D97-AF65-F5344CB8AC3E}">
        <p14:creationId xmlns:p14="http://schemas.microsoft.com/office/powerpoint/2010/main" val="213102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731" t="7928" r="1852" b="1622"/>
          <a:stretch/>
        </p:blipFill>
        <p:spPr>
          <a:xfrm>
            <a:off x="381000" y="170935"/>
            <a:ext cx="8577958" cy="6594389"/>
          </a:xfrm>
          <a:prstGeom prst="rect">
            <a:avLst/>
          </a:prstGeom>
        </p:spPr>
      </p:pic>
      <p:sp>
        <p:nvSpPr>
          <p:cNvPr id="4" name="Rounded Rectangle 3"/>
          <p:cNvSpPr/>
          <p:nvPr/>
        </p:nvSpPr>
        <p:spPr>
          <a:xfrm>
            <a:off x="685800" y="3468129"/>
            <a:ext cx="8077200" cy="125627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6000" dirty="0" smtClean="0">
                <a:latin typeface="Eras Light ITC" pitchFamily="34" charset="0"/>
              </a:rPr>
              <a:t>Set a side for a minute</a:t>
            </a:r>
            <a:endParaRPr lang="en-US" sz="6000" dirty="0">
              <a:latin typeface="Eras Light ITC" pitchFamily="34" charset="0"/>
            </a:endParaRPr>
          </a:p>
        </p:txBody>
      </p:sp>
    </p:spTree>
    <p:extLst>
      <p:ext uri="{BB962C8B-B14F-4D97-AF65-F5344CB8AC3E}">
        <p14:creationId xmlns:p14="http://schemas.microsoft.com/office/powerpoint/2010/main" val="3663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4572000" cy="923330"/>
          </a:xfrm>
          <a:prstGeom prst="rect">
            <a:avLst/>
          </a:prstGeom>
          <a:noFill/>
        </p:spPr>
        <p:txBody>
          <a:bodyPr wrap="square" rtlCol="0">
            <a:spAutoFit/>
          </a:bodyPr>
          <a:lstStyle/>
          <a:p>
            <a:r>
              <a:rPr lang="en-US" sz="5400" dirty="0" smtClean="0">
                <a:solidFill>
                  <a:srgbClr val="FF0000"/>
                </a:solidFill>
                <a:latin typeface="Arial" pitchFamily="34" charset="0"/>
                <a:cs typeface="Arial" pitchFamily="34" charset="0"/>
              </a:rPr>
              <a:t>Methodology</a:t>
            </a:r>
            <a:endParaRPr lang="en-US" sz="5400" dirty="0">
              <a:solidFill>
                <a:srgbClr val="FF0000"/>
              </a:solidFill>
              <a:latin typeface="Arial" pitchFamily="34" charset="0"/>
              <a:cs typeface="Arial" pitchFamily="34" charset="0"/>
            </a:endParaRPr>
          </a:p>
        </p:txBody>
      </p:sp>
      <p:sp>
        <p:nvSpPr>
          <p:cNvPr id="3" name="TextBox 2"/>
          <p:cNvSpPr txBox="1"/>
          <p:nvPr/>
        </p:nvSpPr>
        <p:spPr>
          <a:xfrm>
            <a:off x="1752600" y="2133600"/>
            <a:ext cx="5410200" cy="1569660"/>
          </a:xfrm>
          <a:prstGeom prst="rect">
            <a:avLst/>
          </a:prstGeom>
          <a:noFill/>
        </p:spPr>
        <p:txBody>
          <a:bodyPr wrap="square" rtlCol="0">
            <a:spAutoFit/>
          </a:bodyPr>
          <a:lstStyle/>
          <a:p>
            <a:r>
              <a:rPr lang="en-US" sz="3200" dirty="0" smtClean="0">
                <a:latin typeface="Eras Light ITC" pitchFamily="34" charset="0"/>
              </a:rPr>
              <a:t>Met- </a:t>
            </a:r>
            <a:r>
              <a:rPr lang="en-US" sz="3200" dirty="0" smtClean="0">
                <a:solidFill>
                  <a:srgbClr val="FF0000"/>
                </a:solidFill>
                <a:latin typeface="Eras Light ITC" pitchFamily="34" charset="0"/>
              </a:rPr>
              <a:t>one point </a:t>
            </a:r>
            <a:r>
              <a:rPr lang="en-US" sz="3200" dirty="0" smtClean="0">
                <a:latin typeface="Eras Light ITC" pitchFamily="34" charset="0"/>
              </a:rPr>
              <a:t>for each percent of student at the Met growth expectation level</a:t>
            </a:r>
            <a:endParaRPr lang="en-US" sz="3200" dirty="0">
              <a:latin typeface="Eras Light ITC" pitchFamily="34" charset="0"/>
            </a:endParaRPr>
          </a:p>
        </p:txBody>
      </p:sp>
      <p:sp>
        <p:nvSpPr>
          <p:cNvPr id="4" name="TextBox 3"/>
          <p:cNvSpPr txBox="1"/>
          <p:nvPr/>
        </p:nvSpPr>
        <p:spPr>
          <a:xfrm>
            <a:off x="1866900" y="4114800"/>
            <a:ext cx="4762500" cy="2062103"/>
          </a:xfrm>
          <a:prstGeom prst="rect">
            <a:avLst/>
          </a:prstGeom>
          <a:noFill/>
        </p:spPr>
        <p:txBody>
          <a:bodyPr wrap="square" rtlCol="0">
            <a:spAutoFit/>
          </a:bodyPr>
          <a:lstStyle/>
          <a:p>
            <a:r>
              <a:rPr lang="en-US" sz="3200" dirty="0" smtClean="0">
                <a:latin typeface="Eras Light ITC" pitchFamily="34" charset="0"/>
              </a:rPr>
              <a:t>Exceeded- </a:t>
            </a:r>
            <a:r>
              <a:rPr lang="en-US" sz="3200" dirty="0" smtClean="0">
                <a:solidFill>
                  <a:srgbClr val="FF0000"/>
                </a:solidFill>
                <a:latin typeface="Eras Light ITC" pitchFamily="34" charset="0"/>
              </a:rPr>
              <a:t>two points </a:t>
            </a:r>
            <a:r>
              <a:rPr lang="en-US" sz="3200" dirty="0" smtClean="0">
                <a:latin typeface="Eras Light ITC" pitchFamily="34" charset="0"/>
              </a:rPr>
              <a:t>for each percent of students at the Exceeded growth expectations level</a:t>
            </a:r>
            <a:endParaRPr lang="en-US" sz="3200" dirty="0">
              <a:latin typeface="Eras Light ITC" pitchFamily="34" charset="0"/>
            </a:endParaRPr>
          </a:p>
        </p:txBody>
      </p:sp>
    </p:spTree>
    <p:extLst>
      <p:ext uri="{BB962C8B-B14F-4D97-AF65-F5344CB8AC3E}">
        <p14:creationId xmlns:p14="http://schemas.microsoft.com/office/powerpoint/2010/main" val="267996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876" t="10090" r="1851"/>
          <a:stretch/>
        </p:blipFill>
        <p:spPr>
          <a:xfrm>
            <a:off x="304800" y="152399"/>
            <a:ext cx="8686800" cy="6648335"/>
          </a:xfrm>
          <a:prstGeom prst="rect">
            <a:avLst/>
          </a:prstGeom>
        </p:spPr>
      </p:pic>
      <p:sp>
        <p:nvSpPr>
          <p:cNvPr id="3" name="Oval 2"/>
          <p:cNvSpPr/>
          <p:nvPr/>
        </p:nvSpPr>
        <p:spPr>
          <a:xfrm>
            <a:off x="2743200" y="1828800"/>
            <a:ext cx="228600" cy="2286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Plus 3"/>
          <p:cNvSpPr/>
          <p:nvPr/>
        </p:nvSpPr>
        <p:spPr>
          <a:xfrm>
            <a:off x="3200400" y="1485900"/>
            <a:ext cx="990600" cy="9144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Oval 4"/>
          <p:cNvSpPr/>
          <p:nvPr/>
        </p:nvSpPr>
        <p:spPr>
          <a:xfrm>
            <a:off x="2743200" y="1981200"/>
            <a:ext cx="228600" cy="2286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Left Arrow 7"/>
          <p:cNvSpPr/>
          <p:nvPr/>
        </p:nvSpPr>
        <p:spPr>
          <a:xfrm>
            <a:off x="2971800" y="1828800"/>
            <a:ext cx="3581400" cy="8001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84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731" t="7928" r="1852" b="1622"/>
          <a:stretch/>
        </p:blipFill>
        <p:spPr>
          <a:xfrm>
            <a:off x="381000" y="170935"/>
            <a:ext cx="8577958" cy="6594389"/>
          </a:xfrm>
          <a:prstGeom prst="rect">
            <a:avLst/>
          </a:prstGeom>
        </p:spPr>
      </p:pic>
      <p:sp>
        <p:nvSpPr>
          <p:cNvPr id="3" name="Left Arrow 2"/>
          <p:cNvSpPr/>
          <p:nvPr/>
        </p:nvSpPr>
        <p:spPr>
          <a:xfrm>
            <a:off x="2879279" y="1028700"/>
            <a:ext cx="3581400" cy="8001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9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443" t="8288" r="1419"/>
          <a:stretch/>
        </p:blipFill>
        <p:spPr>
          <a:xfrm>
            <a:off x="286985" y="114300"/>
            <a:ext cx="8570029" cy="6629399"/>
          </a:xfrm>
          <a:prstGeom prst="rect">
            <a:avLst/>
          </a:prstGeom>
        </p:spPr>
      </p:pic>
    </p:spTree>
    <p:extLst>
      <p:ext uri="{BB962C8B-B14F-4D97-AF65-F5344CB8AC3E}">
        <p14:creationId xmlns:p14="http://schemas.microsoft.com/office/powerpoint/2010/main" val="190882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Index 2:  Student Progress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447800"/>
            <a:ext cx="6619518" cy="5048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72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17 Index 2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43177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762000" y="4495800"/>
            <a:ext cx="70866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95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3"/>
          <p:cNvSpPr>
            <a:spLocks noGrp="1"/>
          </p:cNvSpPr>
          <p:nvPr>
            <p:ph type="title"/>
          </p:nvPr>
        </p:nvSpPr>
        <p:spPr>
          <a:xfrm>
            <a:off x="1143000" y="762000"/>
            <a:ext cx="7024744" cy="1143000"/>
          </a:xfrm>
          <a:solidFill>
            <a:srgbClr val="927AAD"/>
          </a:solidFill>
        </p:spPr>
        <p:txBody>
          <a:bodyPr/>
          <a:lstStyle/>
          <a:p>
            <a:pPr algn="ctr" eaLnBrk="1" hangingPunct="1">
              <a:lnSpc>
                <a:spcPts val="3200"/>
              </a:lnSpc>
            </a:pPr>
            <a:r>
              <a:rPr lang="en-US" sz="3000" b="1" dirty="0" smtClean="0">
                <a:solidFill>
                  <a:schemeClr val="bg1"/>
                </a:solidFill>
                <a:latin typeface="Arial" pitchFamily="34" charset="0"/>
                <a:ea typeface="ＭＳ Ｐゴシック" pitchFamily="34" charset="-128"/>
                <a:cs typeface="Arial" pitchFamily="34" charset="0"/>
              </a:rPr>
              <a:t>Index 3: Closing Performance Gaps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5035008B-F490-4FBF-AF1B-4241EF2A6B9C}" type="slidenum">
              <a:rPr lang="en-US" smtClean="0">
                <a:latin typeface="+mn-lt"/>
                <a:ea typeface="+mn-ea"/>
                <a:cs typeface="+mn-cs"/>
              </a:rPr>
              <a:pPr fontAlgn="auto">
                <a:spcBef>
                  <a:spcPts val="0"/>
                </a:spcBef>
                <a:spcAft>
                  <a:spcPts val="0"/>
                </a:spcAft>
                <a:defRPr/>
              </a:pPr>
              <a:t>28</a:t>
            </a:fld>
            <a:endParaRPr lang="en-US" dirty="0">
              <a:latin typeface="+mn-lt"/>
              <a:ea typeface="+mn-ea"/>
              <a:cs typeface="+mn-cs"/>
            </a:endParaRPr>
          </a:p>
        </p:txBody>
      </p:sp>
      <p:sp>
        <p:nvSpPr>
          <p:cNvPr id="43011" name="Text Placeholder 5"/>
          <p:cNvSpPr txBox="1">
            <a:spLocks/>
          </p:cNvSpPr>
          <p:nvPr/>
        </p:nvSpPr>
        <p:spPr bwMode="auto">
          <a:xfrm>
            <a:off x="887413" y="2895600"/>
            <a:ext cx="8069700" cy="3255790"/>
          </a:xfrm>
          <a:prstGeom prst="rect">
            <a:avLst/>
          </a:prstGeom>
          <a:noFill/>
          <a:ln w="9525">
            <a:noFill/>
            <a:miter lim="800000"/>
            <a:headEnd/>
            <a:tailEnd/>
          </a:ln>
        </p:spPr>
        <p:txBody>
          <a:bodyPr/>
          <a:lstStyle/>
          <a:p>
            <a:pPr marL="347663" indent="-347663">
              <a:lnSpc>
                <a:spcPts val="2000"/>
              </a:lnSpc>
              <a:buClr>
                <a:srgbClr val="C45816"/>
              </a:buClr>
              <a:buSzPct val="150000"/>
            </a:pPr>
            <a:endParaRPr lang="en-US" sz="1600" dirty="0">
              <a:latin typeface="Calibri" pitchFamily="34" charset="0"/>
            </a:endParaRPr>
          </a:p>
          <a:p>
            <a:pPr marL="347663" indent="-347663">
              <a:lnSpc>
                <a:spcPts val="2000"/>
              </a:lnSpc>
              <a:buClr>
                <a:srgbClr val="C45816"/>
              </a:buClr>
              <a:buSzPct val="150000"/>
              <a:buFont typeface="Wingdings" pitchFamily="2" charset="2"/>
              <a:buChar char="§"/>
            </a:pPr>
            <a:r>
              <a:rPr lang="en-US" sz="1900" dirty="0" smtClean="0">
                <a:latin typeface="Calibri" pitchFamily="34" charset="0"/>
              </a:rPr>
              <a:t>Credit </a:t>
            </a:r>
            <a:r>
              <a:rPr lang="en-US" sz="1900" dirty="0">
                <a:latin typeface="Calibri" pitchFamily="34" charset="0"/>
              </a:rPr>
              <a:t>based on weighted performance:</a:t>
            </a:r>
          </a:p>
          <a:p>
            <a:pPr marL="347663" indent="-347663">
              <a:lnSpc>
                <a:spcPts val="2000"/>
              </a:lnSpc>
              <a:buClr>
                <a:srgbClr val="C45816"/>
              </a:buClr>
              <a:buSzPct val="150000"/>
              <a:buFont typeface="Wingdings" pitchFamily="2" charset="2"/>
              <a:buChar char="§"/>
            </a:pPr>
            <a:endParaRPr lang="en-US" sz="1900" dirty="0">
              <a:latin typeface="Calibri" pitchFamily="34" charset="0"/>
            </a:endParaRPr>
          </a:p>
          <a:p>
            <a:pPr marL="804863" lvl="1" indent="-347663">
              <a:lnSpc>
                <a:spcPts val="2000"/>
              </a:lnSpc>
              <a:buClr>
                <a:schemeClr val="accent1"/>
              </a:buClr>
              <a:buSzPct val="75000"/>
              <a:buFont typeface="Wingdings 2" pitchFamily="18" charset="2"/>
              <a:buChar char=""/>
            </a:pPr>
            <a:r>
              <a:rPr lang="en-US" sz="1900" dirty="0" smtClean="0">
                <a:latin typeface="Calibri" pitchFamily="34" charset="0"/>
              </a:rPr>
              <a:t>Phase-in Level </a:t>
            </a:r>
            <a:r>
              <a:rPr lang="en-US" sz="1900" dirty="0">
                <a:latin typeface="Calibri" pitchFamily="34" charset="0"/>
              </a:rPr>
              <a:t>II satisfactory performance (2013 and beyond) </a:t>
            </a:r>
            <a:br>
              <a:rPr lang="en-US" sz="1900" dirty="0">
                <a:latin typeface="Calibri" pitchFamily="34" charset="0"/>
              </a:rPr>
            </a:br>
            <a:r>
              <a:rPr lang="en-US" sz="1900" dirty="0">
                <a:latin typeface="Calibri" pitchFamily="34" charset="0"/>
              </a:rPr>
              <a:t>One point for each percent of students at the </a:t>
            </a:r>
            <a:r>
              <a:rPr lang="en-US" sz="1900" dirty="0" smtClean="0">
                <a:latin typeface="Calibri" pitchFamily="34" charset="0"/>
              </a:rPr>
              <a:t>phase-in </a:t>
            </a:r>
            <a:r>
              <a:rPr lang="en-US" sz="1900" dirty="0">
                <a:latin typeface="Calibri" pitchFamily="34" charset="0"/>
              </a:rPr>
              <a:t>Level II satisfactory performance standard.</a:t>
            </a:r>
          </a:p>
          <a:p>
            <a:pPr marL="804863" lvl="1" indent="-347663">
              <a:lnSpc>
                <a:spcPts val="2000"/>
              </a:lnSpc>
              <a:buClr>
                <a:schemeClr val="accent1"/>
              </a:buClr>
              <a:buSzPct val="75000"/>
            </a:pPr>
            <a:endParaRPr lang="en-US" sz="1900" dirty="0">
              <a:latin typeface="Calibri" pitchFamily="34" charset="0"/>
            </a:endParaRPr>
          </a:p>
          <a:p>
            <a:pPr marL="804863" lvl="1" indent="-347663">
              <a:lnSpc>
                <a:spcPts val="2000"/>
              </a:lnSpc>
              <a:buClr>
                <a:schemeClr val="accent1"/>
              </a:buClr>
              <a:buSzPct val="75000"/>
              <a:buFont typeface="Wingdings 2" pitchFamily="18" charset="2"/>
              <a:buChar char=""/>
            </a:pPr>
            <a:r>
              <a:rPr lang="en-US" sz="1900" dirty="0">
                <a:latin typeface="Calibri" pitchFamily="34" charset="0"/>
              </a:rPr>
              <a:t>Level III advanced performance (2014 and beyond) </a:t>
            </a:r>
            <a:br>
              <a:rPr lang="en-US" sz="1900" dirty="0">
                <a:latin typeface="Calibri" pitchFamily="34" charset="0"/>
              </a:rPr>
            </a:br>
            <a:r>
              <a:rPr lang="en-US" sz="1900" dirty="0">
                <a:latin typeface="Calibri" pitchFamily="34" charset="0"/>
              </a:rPr>
              <a:t>Two points for each percent of students at the </a:t>
            </a:r>
            <a:r>
              <a:rPr lang="en-US" sz="1900" dirty="0" smtClean="0">
                <a:latin typeface="Calibri" pitchFamily="34" charset="0"/>
              </a:rPr>
              <a:t>Level </a:t>
            </a:r>
            <a:r>
              <a:rPr lang="en-US" sz="1900" dirty="0">
                <a:latin typeface="Calibri" pitchFamily="34" charset="0"/>
              </a:rPr>
              <a:t>III advanced performance standard</a:t>
            </a:r>
            <a:r>
              <a:rPr lang="en-US" sz="1900" dirty="0" smtClean="0">
                <a:latin typeface="Calibri" pitchFamily="34" charset="0"/>
              </a:rPr>
              <a:t>.</a:t>
            </a:r>
          </a:p>
          <a:p>
            <a:pPr marL="347663" indent="-347663">
              <a:lnSpc>
                <a:spcPts val="2000"/>
              </a:lnSpc>
              <a:buClr>
                <a:srgbClr val="C45816"/>
              </a:buClr>
              <a:buSzPct val="150000"/>
            </a:pPr>
            <a:endParaRPr lang="en-US" sz="1600" dirty="0" smtClean="0">
              <a:latin typeface="Calibri" pitchFamily="34" charset="0"/>
            </a:endParaRPr>
          </a:p>
          <a:p>
            <a:pPr marL="347663" indent="-347663">
              <a:lnSpc>
                <a:spcPts val="2000"/>
              </a:lnSpc>
              <a:buClr>
                <a:srgbClr val="C45816"/>
              </a:buClr>
              <a:buSzPct val="150000"/>
              <a:buFont typeface="Wingdings" pitchFamily="2" charset="2"/>
              <a:buChar char="§"/>
            </a:pPr>
            <a:r>
              <a:rPr lang="en-US" sz="1900" dirty="0" smtClean="0">
                <a:latin typeface="Calibri" pitchFamily="34" charset="0"/>
                <a:cs typeface="Calibri" pitchFamily="34" charset="0"/>
              </a:rPr>
              <a:t>The STAAR weighted performance rate calculation must be modified for 2013 because STAAR Level III advanced performance cannot be included in the indicator until 2014.</a:t>
            </a:r>
            <a:endParaRPr lang="en-US" sz="1900" dirty="0" smtClean="0">
              <a:latin typeface="Calibri" pitchFamily="34" charset="0"/>
            </a:endParaRPr>
          </a:p>
          <a:p>
            <a:pPr marL="804863" lvl="1" indent="-347663">
              <a:lnSpc>
                <a:spcPts val="2000"/>
              </a:lnSpc>
              <a:buClr>
                <a:schemeClr val="accent1"/>
              </a:buClr>
              <a:buSzPct val="75000"/>
              <a:buFont typeface="Wingdings 2" pitchFamily="18" charset="2"/>
              <a:buChar char=""/>
            </a:pPr>
            <a:endParaRPr lang="en-US" sz="1900" dirty="0" smtClean="0">
              <a:latin typeface="Calibri" pitchFamily="34" charset="0"/>
            </a:endParaRPr>
          </a:p>
          <a:p>
            <a:pPr marL="804863" lvl="1" indent="-347663">
              <a:lnSpc>
                <a:spcPts val="2000"/>
              </a:lnSpc>
              <a:buClr>
                <a:schemeClr val="accent1"/>
              </a:buClr>
              <a:buSzPct val="75000"/>
            </a:pPr>
            <a:endParaRPr lang="en-US" sz="1900" dirty="0">
              <a:latin typeface="Calibri" pitchFamily="34" charset="0"/>
            </a:endParaRPr>
          </a:p>
        </p:txBody>
      </p:sp>
      <p:sp>
        <p:nvSpPr>
          <p:cNvPr id="5" name="Text Placeholder 5"/>
          <p:cNvSpPr txBox="1">
            <a:spLocks/>
          </p:cNvSpPr>
          <p:nvPr/>
        </p:nvSpPr>
        <p:spPr bwMode="auto">
          <a:xfrm>
            <a:off x="896938" y="1975475"/>
            <a:ext cx="8189912" cy="369887"/>
          </a:xfrm>
          <a:prstGeom prst="rect">
            <a:avLst/>
          </a:prstGeom>
          <a:noFill/>
          <a:ln w="9525">
            <a:noFill/>
            <a:miter lim="800000"/>
            <a:headEnd/>
            <a:tailEnd/>
          </a:ln>
        </p:spPr>
        <p:txBody>
          <a:bodyPr/>
          <a:lstStyle/>
          <a:p>
            <a:pPr indent="-20638" fontAlgn="auto">
              <a:lnSpc>
                <a:spcPts val="2400"/>
              </a:lnSpc>
              <a:spcBef>
                <a:spcPts val="0"/>
              </a:spcBef>
              <a:spcAft>
                <a:spcPts val="0"/>
              </a:spcAft>
              <a:buFont typeface="Wingdings 3"/>
              <a:buNone/>
              <a:defRPr/>
            </a:pPr>
            <a:r>
              <a:rPr lang="en-US" sz="1900" b="1" dirty="0" smtClean="0">
                <a:latin typeface="Calibri" pitchFamily="34" charset="0"/>
                <a:cs typeface="Calibri" pitchFamily="34" charset="0"/>
              </a:rPr>
              <a:t>Index 3: Closing Performance Gaps emphasizes advanced academic achievement of economically disadvantaged students and the two lowest performing race/ethnicity student groups.</a:t>
            </a:r>
          </a:p>
          <a:p>
            <a:pPr indent="-20638" fontAlgn="auto">
              <a:lnSpc>
                <a:spcPts val="2400"/>
              </a:lnSpc>
              <a:spcBef>
                <a:spcPts val="0"/>
              </a:spcBef>
              <a:spcAft>
                <a:spcPts val="0"/>
              </a:spcAft>
              <a:buFont typeface="Wingdings 3"/>
              <a:buNone/>
              <a:defRPr/>
            </a:pPr>
            <a:endParaRPr lang="en-US" sz="1900" b="1" dirty="0">
              <a:latin typeface="Calibri" pitchFamily="34" charset="0"/>
              <a:cs typeface="Calibri" pitchFamily="34" charset="0"/>
            </a:endParaRPr>
          </a:p>
          <a:p>
            <a:pPr marL="1588">
              <a:lnSpc>
                <a:spcPts val="2400"/>
              </a:lnSpc>
              <a:buFont typeface="Wingdings 3" pitchFamily="18" charset="2"/>
              <a:buNone/>
              <a:defRPr/>
            </a:pPr>
            <a:endParaRPr lang="en-US" sz="1900" dirty="0">
              <a:latin typeface="Calibri" pitchFamily="34" charset="0"/>
              <a:cs typeface="Calibri" pitchFamily="34" charset="0"/>
            </a:endParaRPr>
          </a:p>
          <a:p>
            <a:pPr>
              <a:lnSpc>
                <a:spcPts val="2300"/>
              </a:lnSpc>
              <a:defRPr/>
            </a:pPr>
            <a:endParaRPr lang="en-US" sz="1900" dirty="0">
              <a:latin typeface="Calibri" pitchFamily="34" charset="0"/>
              <a:cs typeface="Calibri" pitchFamily="34" charset="0"/>
            </a:endParaRPr>
          </a:p>
        </p:txBody>
      </p:sp>
    </p:spTree>
    <p:extLst>
      <p:ext uri="{BB962C8B-B14F-4D97-AF65-F5344CB8AC3E}">
        <p14:creationId xmlns:p14="http://schemas.microsoft.com/office/powerpoint/2010/main" val="300875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solidFill>
            <a:srgbClr val="927AAD"/>
          </a:solidFill>
        </p:spPr>
        <p:txBody>
          <a:bodyPr>
            <a:normAutofit/>
          </a:bodyPr>
          <a:lstStyle/>
          <a:p>
            <a:pPr algn="ctr" eaLnBrk="1" hangingPunct="1">
              <a:lnSpc>
                <a:spcPts val="3200"/>
              </a:lnSpc>
            </a:pPr>
            <a:r>
              <a:rPr lang="en-US" sz="3000" dirty="0" smtClean="0">
                <a:solidFill>
                  <a:schemeClr val="bg1"/>
                </a:solidFill>
                <a:latin typeface="+mn-lt"/>
                <a:ea typeface="ＭＳ Ｐゴシック" pitchFamily="34" charset="-128"/>
              </a:rPr>
              <a:t>Index 3: Closing  Performance Gaps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1943E2D9-CDFE-44EB-BFBF-5F22D140225E}" type="slidenum">
              <a:rPr lang="en-US" smtClean="0">
                <a:latin typeface="+mn-lt"/>
                <a:ea typeface="+mn-ea"/>
                <a:cs typeface="+mn-cs"/>
              </a:rPr>
              <a:pPr fontAlgn="auto">
                <a:spcBef>
                  <a:spcPts val="0"/>
                </a:spcBef>
                <a:spcAft>
                  <a:spcPts val="0"/>
                </a:spcAft>
                <a:defRPr/>
              </a:pPr>
              <a:t>29</a:t>
            </a:fld>
            <a:endParaRPr lang="en-US" dirty="0">
              <a:latin typeface="+mn-lt"/>
              <a:ea typeface="+mn-ea"/>
              <a:cs typeface="+mn-cs"/>
            </a:endParaRPr>
          </a:p>
        </p:txBody>
      </p:sp>
      <p:sp>
        <p:nvSpPr>
          <p:cNvPr id="26628" name="Text Placeholder 5"/>
          <p:cNvSpPr txBox="1">
            <a:spLocks/>
          </p:cNvSpPr>
          <p:nvPr/>
        </p:nvSpPr>
        <p:spPr bwMode="auto">
          <a:xfrm>
            <a:off x="822325" y="1981200"/>
            <a:ext cx="7550150" cy="3733800"/>
          </a:xfrm>
          <a:prstGeom prst="rect">
            <a:avLst/>
          </a:prstGeom>
          <a:noFill/>
          <a:ln w="9525">
            <a:noFill/>
            <a:miter lim="800000"/>
            <a:headEnd/>
            <a:tailEnd/>
          </a:ln>
        </p:spPr>
        <p:txBody>
          <a:bodyPr/>
          <a:lstStyle/>
          <a:p>
            <a:pPr marL="344488" indent="-344488">
              <a:buClr>
                <a:srgbClr val="C45816"/>
              </a:buClr>
              <a:buSzPct val="150000"/>
              <a:buFont typeface="Wingdings" pitchFamily="2" charset="2"/>
              <a:buChar char="§"/>
              <a:defRPr/>
            </a:pPr>
            <a:endParaRPr lang="en-US" sz="1900" dirty="0">
              <a:latin typeface="Calibri" pitchFamily="34" charset="0"/>
              <a:cs typeface="Calibri" pitchFamily="34" charset="0"/>
            </a:endParaRPr>
          </a:p>
          <a:p>
            <a:pPr marL="344488" indent="-344488">
              <a:lnSpc>
                <a:spcPct val="150000"/>
              </a:lnSpc>
              <a:buClr>
                <a:srgbClr val="C45816"/>
              </a:buClr>
              <a:buSzPct val="150000"/>
              <a:buFont typeface="Wingdings" pitchFamily="2" charset="2"/>
              <a:buChar char="§"/>
              <a:defRPr/>
            </a:pPr>
            <a:r>
              <a:rPr lang="en-US" sz="1900" dirty="0">
                <a:latin typeface="Calibri" pitchFamily="34" charset="0"/>
                <a:cs typeface="Calibri" pitchFamily="34" charset="0"/>
              </a:rPr>
              <a:t>By Subject Area:  Reading, Mathematics, Writing, Science, and Social Studies.</a:t>
            </a:r>
          </a:p>
          <a:p>
            <a:pPr marL="342900" indent="-342900">
              <a:lnSpc>
                <a:spcPct val="150000"/>
              </a:lnSpc>
              <a:spcBef>
                <a:spcPts val="600"/>
              </a:spcBef>
              <a:spcAft>
                <a:spcPts val="0"/>
              </a:spcAft>
              <a:buClr>
                <a:srgbClr val="C45816"/>
              </a:buClr>
              <a:buSzPct val="150000"/>
              <a:buFont typeface="Wingdings" pitchFamily="2" charset="2"/>
              <a:buChar char="§"/>
              <a:defRPr/>
            </a:pPr>
            <a:r>
              <a:rPr lang="en-US" sz="1900" dirty="0" smtClean="0">
                <a:latin typeface="Calibri" pitchFamily="34" charset="0"/>
                <a:cs typeface="Calibri" pitchFamily="34" charset="0"/>
              </a:rPr>
              <a:t>Student </a:t>
            </a:r>
            <a:r>
              <a:rPr lang="en-US" sz="1900" dirty="0">
                <a:latin typeface="Calibri" pitchFamily="34" charset="0"/>
                <a:cs typeface="Calibri" pitchFamily="34" charset="0"/>
              </a:rPr>
              <a:t>Groups</a:t>
            </a:r>
            <a:endParaRPr lang="en-US" sz="1900" b="1" dirty="0">
              <a:latin typeface="Calibri" pitchFamily="34" charset="0"/>
              <a:cs typeface="Calibri" pitchFamily="34" charset="0"/>
            </a:endParaRPr>
          </a:p>
          <a:p>
            <a:pPr marL="801688" indent="-282575">
              <a:lnSpc>
                <a:spcPct val="150000"/>
              </a:lnSpc>
              <a:buClr>
                <a:schemeClr val="accent1"/>
              </a:buClr>
              <a:buSzPct val="75000"/>
              <a:buFont typeface="Wingdings 2" pitchFamily="18" charset="2"/>
              <a:buChar char=""/>
              <a:defRPr/>
            </a:pPr>
            <a:r>
              <a:rPr lang="en-US" sz="1900" dirty="0">
                <a:latin typeface="Calibri" pitchFamily="34" charset="0"/>
                <a:cs typeface="Calibri" pitchFamily="34" charset="0"/>
              </a:rPr>
              <a:t>Socioeconomic:  Economically </a:t>
            </a:r>
            <a:r>
              <a:rPr lang="en-US" sz="1900" dirty="0" smtClean="0">
                <a:latin typeface="Calibri" pitchFamily="34" charset="0"/>
                <a:cs typeface="Calibri" pitchFamily="34" charset="0"/>
              </a:rPr>
              <a:t>Disadvantaged</a:t>
            </a:r>
            <a:br>
              <a:rPr lang="en-US" sz="1900" dirty="0" smtClean="0">
                <a:latin typeface="Calibri" pitchFamily="34" charset="0"/>
                <a:cs typeface="Calibri" pitchFamily="34" charset="0"/>
              </a:rPr>
            </a:br>
            <a:endParaRPr lang="en-US" sz="800" dirty="0">
              <a:latin typeface="Calibri" pitchFamily="34" charset="0"/>
              <a:cs typeface="Calibri" pitchFamily="34" charset="0"/>
            </a:endParaRPr>
          </a:p>
          <a:p>
            <a:pPr marL="801688" indent="-282575">
              <a:buClr>
                <a:schemeClr val="accent1"/>
              </a:buClr>
              <a:buSzPct val="75000"/>
              <a:buFont typeface="Wingdings 2" pitchFamily="18" charset="2"/>
              <a:buChar char=""/>
              <a:defRPr/>
            </a:pPr>
            <a:r>
              <a:rPr lang="en-US" sz="1900" dirty="0">
                <a:latin typeface="Calibri" pitchFamily="34" charset="0"/>
                <a:cs typeface="Calibri" pitchFamily="34" charset="0"/>
              </a:rPr>
              <a:t>Lowest Performing Race/Ethnicity: The two lowest performing race/</a:t>
            </a:r>
            <a:br>
              <a:rPr lang="en-US" sz="1900" dirty="0">
                <a:latin typeface="Calibri" pitchFamily="34" charset="0"/>
                <a:cs typeface="Calibri" pitchFamily="34" charset="0"/>
              </a:rPr>
            </a:br>
            <a:r>
              <a:rPr lang="en-US" sz="1900" dirty="0">
                <a:latin typeface="Calibri" pitchFamily="34" charset="0"/>
                <a:cs typeface="Calibri" pitchFamily="34" charset="0"/>
              </a:rPr>
              <a:t>ethnicity student groups on the campus or district (based on </a:t>
            </a:r>
            <a:br>
              <a:rPr lang="en-US" sz="1900" dirty="0">
                <a:latin typeface="Calibri" pitchFamily="34" charset="0"/>
                <a:cs typeface="Calibri" pitchFamily="34" charset="0"/>
              </a:rPr>
            </a:br>
            <a:r>
              <a:rPr lang="en-US" sz="1900" dirty="0">
                <a:latin typeface="Calibri" pitchFamily="34" charset="0"/>
                <a:cs typeface="Calibri" pitchFamily="34" charset="0"/>
              </a:rPr>
              <a:t>prior-year assessment results). </a:t>
            </a:r>
          </a:p>
          <a:p>
            <a:pPr marL="801688" indent="-282575">
              <a:lnSpc>
                <a:spcPts val="2100"/>
              </a:lnSpc>
              <a:buClr>
                <a:schemeClr val="accent1"/>
              </a:buClr>
              <a:buSzPct val="75000"/>
              <a:defRPr/>
            </a:pPr>
            <a:endParaRPr lang="en-US" sz="1900" dirty="0">
              <a:latin typeface="Calibri" pitchFamily="34" charset="0"/>
              <a:cs typeface="Calibri" pitchFamily="34" charset="0"/>
            </a:endParaRPr>
          </a:p>
          <a:p>
            <a:pPr marL="801688" indent="-282575">
              <a:lnSpc>
                <a:spcPts val="2100"/>
              </a:lnSpc>
              <a:buClr>
                <a:schemeClr val="accent1"/>
              </a:buClr>
              <a:buSzPct val="75000"/>
              <a:defRPr/>
            </a:pPr>
            <a:endParaRPr lang="en-US" sz="1900" dirty="0">
              <a:latin typeface="Calibri" pitchFamily="34" charset="0"/>
              <a:cs typeface="Calibri" pitchFamily="34" charset="0"/>
            </a:endParaRPr>
          </a:p>
          <a:p>
            <a:pPr marL="341313" indent="-341313">
              <a:buClr>
                <a:srgbClr val="C45816"/>
              </a:buClr>
              <a:buSzPct val="150000"/>
              <a:defRPr/>
            </a:pPr>
            <a:endParaRPr lang="en-US" sz="1900" dirty="0">
              <a:latin typeface="Calibri" pitchFamily="34" charset="0"/>
              <a:cs typeface="Calibri" pitchFamily="34" charset="0"/>
            </a:endParaRPr>
          </a:p>
          <a:p>
            <a:pPr marL="341313" indent="-341313">
              <a:buClr>
                <a:srgbClr val="C45816"/>
              </a:buClr>
              <a:buSzPct val="150000"/>
              <a:buFont typeface="Wingdings" pitchFamily="2" charset="2"/>
              <a:buChar char="§"/>
              <a:defRPr/>
            </a:pPr>
            <a:endParaRPr lang="en-US" sz="1900" dirty="0">
              <a:latin typeface="Calibri" pitchFamily="34" charset="0"/>
              <a:cs typeface="Calibri" pitchFamily="34" charset="0"/>
            </a:endParaRPr>
          </a:p>
          <a:p>
            <a:pPr marL="341313" indent="-341313">
              <a:buClr>
                <a:srgbClr val="C45816"/>
              </a:buClr>
              <a:buSzPct val="150000"/>
              <a:buFont typeface="Wingdings" pitchFamily="2" charset="2"/>
              <a:buChar char="§"/>
              <a:defRPr/>
            </a:pP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9006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990600"/>
          </a:xfrm>
        </p:spPr>
        <p:txBody>
          <a:bodyPr>
            <a:normAutofit fontScale="90000"/>
          </a:bodyPr>
          <a:lstStyle/>
          <a:p>
            <a:r>
              <a:rPr lang="en-US" dirty="0"/>
              <a:t>Back to School Workshop with Jim Walsh on September </a:t>
            </a:r>
            <a:r>
              <a:rPr lang="en-US" dirty="0" smtClean="0"/>
              <a:t>4th</a:t>
            </a:r>
            <a:r>
              <a:rPr lang="en-US" dirty="0"/>
              <a:t/>
            </a:r>
            <a:br>
              <a:rPr lang="en-US" dirty="0"/>
            </a:br>
            <a:endParaRPr lang="en-US" dirty="0"/>
          </a:p>
        </p:txBody>
      </p:sp>
      <p:sp>
        <p:nvSpPr>
          <p:cNvPr id="3" name="Content Placeholder 2"/>
          <p:cNvSpPr>
            <a:spLocks noGrp="1"/>
          </p:cNvSpPr>
          <p:nvPr>
            <p:ph idx="1"/>
          </p:nvPr>
        </p:nvSpPr>
        <p:spPr>
          <a:xfrm>
            <a:off x="381000" y="1981200"/>
            <a:ext cx="8229600" cy="3657600"/>
          </a:xfrm>
        </p:spPr>
        <p:txBody>
          <a:bodyPr>
            <a:normAutofit fontScale="92500" lnSpcReduction="10000"/>
          </a:bodyPr>
          <a:lstStyle/>
          <a:p>
            <a:pPr marL="0" indent="0">
              <a:buNone/>
            </a:pPr>
            <a:r>
              <a:rPr lang="en-US" dirty="0" smtClean="0">
                <a:hlinkClick r:id="rId2"/>
              </a:rPr>
              <a:t>https</a:t>
            </a:r>
            <a:r>
              <a:rPr lang="en-US" dirty="0">
                <a:hlinkClick r:id="rId2"/>
              </a:rPr>
              <a:t>://legaldigestevents.com/event-registration/?</a:t>
            </a:r>
            <a:r>
              <a:rPr lang="en-US" dirty="0" smtClean="0">
                <a:hlinkClick r:id="rId2"/>
              </a:rPr>
              <a:t>ee=17</a:t>
            </a:r>
            <a:endParaRPr lang="en-US" dirty="0" smtClean="0"/>
          </a:p>
          <a:p>
            <a:pPr marL="0" indent="0">
              <a:buNone/>
            </a:pPr>
            <a:endParaRPr lang="en-US" dirty="0" smtClean="0"/>
          </a:p>
          <a:p>
            <a:pPr marL="0" indent="0">
              <a:buNone/>
            </a:pPr>
            <a:r>
              <a:rPr lang="en-US" dirty="0"/>
              <a:t>The 8th Annual Back to School Program will feature a comprehensive review of legal developments that will impact the day-to-day operations of public schools from the classroom to the principal’s office to the board room. There are new laws at both the state and federal level as well as newly promulgated regulations and court cases. As usual, the presentation will be lively, upbeat, and interactive, allowing plenty of time for Q and A. You will come away with specific to-do lists and tools to help you avoid legal problems in the upcoming year.</a:t>
            </a:r>
          </a:p>
        </p:txBody>
      </p:sp>
    </p:spTree>
    <p:extLst>
      <p:ext uri="{BB962C8B-B14F-4D97-AF65-F5344CB8AC3E}">
        <p14:creationId xmlns:p14="http://schemas.microsoft.com/office/powerpoint/2010/main" val="62030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1997839"/>
            <a:ext cx="7391400" cy="2862322"/>
          </a:xfrm>
          <a:prstGeom prst="rect">
            <a:avLst/>
          </a:prstGeom>
          <a:noFill/>
        </p:spPr>
        <p:txBody>
          <a:bodyPr wrap="square" rtlCol="0">
            <a:spAutoFit/>
          </a:bodyPr>
          <a:lstStyle/>
          <a:p>
            <a:pPr algn="ctr"/>
            <a:r>
              <a:rPr lang="en-US" sz="6000" dirty="0" smtClean="0">
                <a:latin typeface="Eras Light ITC" pitchFamily="34" charset="0"/>
              </a:rPr>
              <a:t>Economically Disadvantaged group  always evaluated</a:t>
            </a:r>
          </a:p>
        </p:txBody>
      </p:sp>
    </p:spTree>
    <p:extLst>
      <p:ext uri="{BB962C8B-B14F-4D97-AF65-F5344CB8AC3E}">
        <p14:creationId xmlns:p14="http://schemas.microsoft.com/office/powerpoint/2010/main" val="3648466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732" t="9550" r="2585" b="1649"/>
          <a:stretch/>
        </p:blipFill>
        <p:spPr>
          <a:xfrm>
            <a:off x="228600" y="152400"/>
            <a:ext cx="8610600" cy="6549674"/>
          </a:xfrm>
          <a:prstGeom prst="rect">
            <a:avLst/>
          </a:prstGeom>
        </p:spPr>
      </p:pic>
      <p:sp>
        <p:nvSpPr>
          <p:cNvPr id="3" name="Rounded Rectangle 2"/>
          <p:cNvSpPr/>
          <p:nvPr/>
        </p:nvSpPr>
        <p:spPr>
          <a:xfrm rot="20085374">
            <a:off x="990600" y="2420895"/>
            <a:ext cx="69342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200" dirty="0" smtClean="0">
                <a:latin typeface="Eras Light ITC" pitchFamily="34" charset="0"/>
              </a:rPr>
              <a:t>Set a Side</a:t>
            </a:r>
            <a:endParaRPr lang="en-US" sz="7200" dirty="0">
              <a:latin typeface="Eras Light ITC" pitchFamily="34" charset="0"/>
            </a:endParaRPr>
          </a:p>
        </p:txBody>
      </p:sp>
    </p:spTree>
    <p:extLst>
      <p:ext uri="{BB962C8B-B14F-4D97-AF65-F5344CB8AC3E}">
        <p14:creationId xmlns:p14="http://schemas.microsoft.com/office/powerpoint/2010/main" val="23792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310" t="10270" r="2141" b="1441"/>
          <a:stretch/>
        </p:blipFill>
        <p:spPr>
          <a:xfrm>
            <a:off x="129420" y="76200"/>
            <a:ext cx="8709780" cy="6596278"/>
          </a:xfrm>
          <a:prstGeom prst="rect">
            <a:avLst/>
          </a:prstGeom>
        </p:spPr>
      </p:pic>
      <p:sp>
        <p:nvSpPr>
          <p:cNvPr id="3" name="Rounded Rectangle 2"/>
          <p:cNvSpPr/>
          <p:nvPr/>
        </p:nvSpPr>
        <p:spPr>
          <a:xfrm rot="20085374">
            <a:off x="990600" y="2420895"/>
            <a:ext cx="69342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200" dirty="0" smtClean="0">
                <a:latin typeface="Eras Light ITC" pitchFamily="34" charset="0"/>
              </a:rPr>
              <a:t>Set a Side</a:t>
            </a:r>
            <a:endParaRPr lang="en-US" sz="7200" dirty="0">
              <a:latin typeface="Eras Light ITC" pitchFamily="34" charset="0"/>
            </a:endParaRPr>
          </a:p>
        </p:txBody>
      </p:sp>
    </p:spTree>
    <p:extLst>
      <p:ext uri="{BB962C8B-B14F-4D97-AF65-F5344CB8AC3E}">
        <p14:creationId xmlns:p14="http://schemas.microsoft.com/office/powerpoint/2010/main" val="36371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165" t="9009" r="2286"/>
          <a:stretch/>
        </p:blipFill>
        <p:spPr>
          <a:xfrm>
            <a:off x="248063" y="76200"/>
            <a:ext cx="8591137" cy="6705600"/>
          </a:xfrm>
          <a:prstGeom prst="rect">
            <a:avLst/>
          </a:prstGeom>
        </p:spPr>
      </p:pic>
      <p:sp>
        <p:nvSpPr>
          <p:cNvPr id="3" name="Left Arrow 2"/>
          <p:cNvSpPr/>
          <p:nvPr/>
        </p:nvSpPr>
        <p:spPr>
          <a:xfrm>
            <a:off x="5334000" y="762000"/>
            <a:ext cx="2209800" cy="11430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5" name="Straight Connector 4"/>
          <p:cNvCxnSpPr/>
          <p:nvPr/>
        </p:nvCxnSpPr>
        <p:spPr>
          <a:xfrm>
            <a:off x="1447800" y="1219200"/>
            <a:ext cx="1447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60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876" t="8109" r="1997" b="1441"/>
          <a:stretch/>
        </p:blipFill>
        <p:spPr>
          <a:xfrm>
            <a:off x="240957" y="70097"/>
            <a:ext cx="8674443" cy="6689049"/>
          </a:xfrm>
          <a:prstGeom prst="rect">
            <a:avLst/>
          </a:prstGeom>
        </p:spPr>
      </p:pic>
    </p:spTree>
    <p:extLst>
      <p:ext uri="{BB962C8B-B14F-4D97-AF65-F5344CB8AC3E}">
        <p14:creationId xmlns:p14="http://schemas.microsoft.com/office/powerpoint/2010/main" val="2119301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732" t="9550" r="2585" b="1649"/>
          <a:stretch/>
        </p:blipFill>
        <p:spPr>
          <a:xfrm>
            <a:off x="228600" y="152400"/>
            <a:ext cx="8610600" cy="6549674"/>
          </a:xfrm>
          <a:prstGeom prst="rect">
            <a:avLst/>
          </a:prstGeom>
        </p:spPr>
      </p:pic>
      <p:sp>
        <p:nvSpPr>
          <p:cNvPr id="4" name="Rounded Rectangle 3"/>
          <p:cNvSpPr/>
          <p:nvPr/>
        </p:nvSpPr>
        <p:spPr>
          <a:xfrm>
            <a:off x="1676400" y="762000"/>
            <a:ext cx="5791200" cy="2209800"/>
          </a:xfrm>
          <a:prstGeom prst="round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5370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310" t="10270" r="2141" b="1441"/>
          <a:stretch/>
        </p:blipFill>
        <p:spPr>
          <a:xfrm>
            <a:off x="129420" y="76200"/>
            <a:ext cx="8709780" cy="6596278"/>
          </a:xfrm>
          <a:prstGeom prst="rect">
            <a:avLst/>
          </a:prstGeom>
        </p:spPr>
      </p:pic>
    </p:spTree>
    <p:extLst>
      <p:ext uri="{BB962C8B-B14F-4D97-AF65-F5344CB8AC3E}">
        <p14:creationId xmlns:p14="http://schemas.microsoft.com/office/powerpoint/2010/main" val="2704862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17 Index 3 District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66684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762000" y="2743200"/>
            <a:ext cx="70104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79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772297"/>
            <a:ext cx="6019800" cy="2133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smtClean="0">
                <a:latin typeface="Eras Light ITC" pitchFamily="34" charset="0"/>
              </a:rPr>
              <a:t>How will each subject tested affect the overall Index 3 score?</a:t>
            </a:r>
            <a:endParaRPr lang="en-US" sz="4000" dirty="0">
              <a:latin typeface="Eras Light ITC" pitchFamily="34" charset="0"/>
            </a:endParaRPr>
          </a:p>
        </p:txBody>
      </p:sp>
      <p:sp>
        <p:nvSpPr>
          <p:cNvPr id="3" name="Rounded Rectangle 2"/>
          <p:cNvSpPr/>
          <p:nvPr/>
        </p:nvSpPr>
        <p:spPr>
          <a:xfrm>
            <a:off x="1371600" y="3410465"/>
            <a:ext cx="6019800" cy="3124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smtClean="0">
                <a:latin typeface="Eras Light ITC" pitchFamily="34" charset="0"/>
              </a:rPr>
              <a:t>What recommendations would you make to this campus based on the sample reports?</a:t>
            </a:r>
            <a:endParaRPr lang="en-US" sz="4000" dirty="0">
              <a:latin typeface="Eras Light ITC" pitchFamily="34" charset="0"/>
            </a:endParaRPr>
          </a:p>
        </p:txBody>
      </p:sp>
    </p:spTree>
    <p:extLst>
      <p:ext uri="{BB962C8B-B14F-4D97-AF65-F5344CB8AC3E}">
        <p14:creationId xmlns:p14="http://schemas.microsoft.com/office/powerpoint/2010/main" val="9848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3732" t="9550" r="2585" b="1649"/>
          <a:stretch/>
        </p:blipFill>
        <p:spPr>
          <a:xfrm>
            <a:off x="228600" y="152400"/>
            <a:ext cx="8610600" cy="6549674"/>
          </a:xfrm>
          <a:prstGeom prst="rect">
            <a:avLst/>
          </a:prstGeom>
        </p:spPr>
      </p:pic>
      <p:sp>
        <p:nvSpPr>
          <p:cNvPr id="4" name="Rounded Rectangle 3"/>
          <p:cNvSpPr/>
          <p:nvPr/>
        </p:nvSpPr>
        <p:spPr>
          <a:xfrm>
            <a:off x="1676400" y="762000"/>
            <a:ext cx="5791200" cy="2209800"/>
          </a:xfrm>
          <a:prstGeom prst="round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04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038600"/>
            <a:ext cx="8229600" cy="609600"/>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1200" dirty="0" smtClean="0"/>
          </a:p>
          <a:p>
            <a:pPr marL="0" indent="0">
              <a:buNone/>
            </a:pPr>
            <a:r>
              <a:rPr lang="en-US" sz="11200" dirty="0" smtClean="0">
                <a:hlinkClick r:id="rId2"/>
              </a:rPr>
              <a:t>https</a:t>
            </a:r>
            <a:r>
              <a:rPr lang="en-US" sz="11200" dirty="0">
                <a:hlinkClick r:id="rId2"/>
              </a:rPr>
              <a:t>://</a:t>
            </a:r>
            <a:r>
              <a:rPr lang="en-US" sz="11200" dirty="0" smtClean="0">
                <a:hlinkClick r:id="rId2"/>
              </a:rPr>
              <a:t>www.facebook.com/pages/Region-17-Instructional-Leaders/204792002878635</a:t>
            </a:r>
            <a:endParaRPr lang="en-US" sz="11200" dirty="0" smtClean="0"/>
          </a:p>
          <a:p>
            <a:pPr marL="0" indent="0">
              <a:buNone/>
            </a:pPr>
            <a:endParaRPr lang="en-US" dirty="0"/>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66825"/>
            <a:ext cx="559209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344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983428" y="685800"/>
            <a:ext cx="7024744" cy="1143000"/>
          </a:xfrm>
          <a:solidFill>
            <a:srgbClr val="CD736B"/>
          </a:solidFill>
        </p:spPr>
        <p:txBody>
          <a:bodyPr/>
          <a:lstStyle/>
          <a:p>
            <a:pPr algn="ctr" eaLnBrk="1" hangingPunct="1">
              <a:lnSpc>
                <a:spcPts val="3200"/>
              </a:lnSpc>
            </a:pPr>
            <a:r>
              <a:rPr lang="en-US" sz="3000" b="1" dirty="0" smtClean="0">
                <a:solidFill>
                  <a:schemeClr val="bg1"/>
                </a:solidFill>
                <a:latin typeface="Arial" pitchFamily="34" charset="0"/>
                <a:ea typeface="ＭＳ Ｐゴシック" pitchFamily="34" charset="-128"/>
                <a:cs typeface="Arial" pitchFamily="34" charset="0"/>
              </a:rPr>
              <a:t>Index 4: Postsecondary Readiness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2F112B5-8C58-4CB8-BFCB-E55B00376FAE}" type="slidenum">
              <a:rPr lang="en-US" smtClean="0">
                <a:latin typeface="+mn-lt"/>
                <a:ea typeface="+mn-ea"/>
                <a:cs typeface="+mn-cs"/>
              </a:rPr>
              <a:pPr fontAlgn="auto">
                <a:spcBef>
                  <a:spcPts val="0"/>
                </a:spcBef>
                <a:spcAft>
                  <a:spcPts val="0"/>
                </a:spcAft>
                <a:defRPr/>
              </a:pPr>
              <a:t>40</a:t>
            </a:fld>
            <a:endParaRPr lang="en-US" dirty="0">
              <a:latin typeface="+mn-lt"/>
              <a:ea typeface="+mn-ea"/>
              <a:cs typeface="+mn-cs"/>
            </a:endParaRPr>
          </a:p>
        </p:txBody>
      </p:sp>
      <p:sp>
        <p:nvSpPr>
          <p:cNvPr id="24580" name="Text Placeholder 5"/>
          <p:cNvSpPr txBox="1">
            <a:spLocks/>
          </p:cNvSpPr>
          <p:nvPr/>
        </p:nvSpPr>
        <p:spPr bwMode="auto">
          <a:xfrm>
            <a:off x="762000" y="1828800"/>
            <a:ext cx="7467600" cy="3799367"/>
          </a:xfrm>
          <a:prstGeom prst="rect">
            <a:avLst/>
          </a:prstGeom>
          <a:noFill/>
          <a:ln w="9525">
            <a:noFill/>
            <a:miter lim="800000"/>
            <a:headEnd/>
            <a:tailEnd/>
          </a:ln>
        </p:spPr>
        <p:txBody>
          <a:bodyPr/>
          <a:lstStyle/>
          <a:p>
            <a:pPr>
              <a:lnSpc>
                <a:spcPts val="2300"/>
              </a:lnSpc>
              <a:buFont typeface="Wingdings 3" pitchFamily="18" charset="2"/>
              <a:buNone/>
              <a:defRPr/>
            </a:pPr>
            <a:r>
              <a:rPr lang="en-US" b="1" dirty="0" smtClean="0">
                <a:latin typeface="Calibri" pitchFamily="34" charset="0"/>
                <a:cs typeface="Calibri" pitchFamily="34" charset="0"/>
              </a:rPr>
              <a:t>Index 4: Postsecondary Readiness emphasizes the importance for students to receive a high school diploma that provides them with the foundation necessary for success in college, the workforce, job training programs, or the military; and the role of elementary and middle schools in preparing students for high school.</a:t>
            </a:r>
          </a:p>
          <a:p>
            <a:pPr>
              <a:lnSpc>
                <a:spcPts val="2300"/>
              </a:lnSpc>
              <a:buFont typeface="Wingdings 3" pitchFamily="18" charset="2"/>
              <a:buNone/>
              <a:defRPr/>
            </a:pPr>
            <a:endParaRPr lang="en-US" sz="1900" b="1" dirty="0" smtClean="0">
              <a:latin typeface="Calibri" pitchFamily="34" charset="0"/>
              <a:cs typeface="Calibri" pitchFamily="34" charset="0"/>
            </a:endParaRPr>
          </a:p>
          <a:p>
            <a:pPr marL="344488" indent="-344488">
              <a:lnSpc>
                <a:spcPts val="2200"/>
              </a:lnSpc>
              <a:buClr>
                <a:srgbClr val="C45816"/>
              </a:buClr>
              <a:buSzPct val="150000"/>
              <a:buFont typeface="Wingdings" pitchFamily="2" charset="2"/>
              <a:buChar char="§"/>
              <a:defRPr/>
            </a:pPr>
            <a:r>
              <a:rPr lang="en-US" sz="1600" b="1" dirty="0" smtClean="0">
                <a:latin typeface="Calibri" pitchFamily="34" charset="0"/>
                <a:cs typeface="Calibri" pitchFamily="34" charset="0"/>
              </a:rPr>
              <a:t>Graduation Score: </a:t>
            </a:r>
            <a:r>
              <a:rPr lang="en-US" sz="1600" dirty="0" smtClean="0">
                <a:latin typeface="Calibri" pitchFamily="34" charset="0"/>
                <a:cs typeface="Calibri" pitchFamily="34" charset="0"/>
              </a:rPr>
              <a:t>Combined performance across the graduation and dropout rates for</a:t>
            </a:r>
          </a:p>
          <a:p>
            <a:pPr marL="801688" indent="-292100">
              <a:lnSpc>
                <a:spcPts val="2200"/>
              </a:lnSpc>
              <a:buClr>
                <a:schemeClr val="accent1"/>
              </a:buClr>
              <a:buSzPct val="75000"/>
              <a:buFont typeface="Wingdings 2" pitchFamily="18" charset="2"/>
              <a:buChar char=""/>
              <a:defRPr/>
            </a:pPr>
            <a:r>
              <a:rPr lang="en-US" sz="1600" dirty="0" smtClean="0">
                <a:latin typeface="Calibri" pitchFamily="34" charset="0"/>
                <a:cs typeface="Calibri" pitchFamily="34" charset="0"/>
              </a:rPr>
              <a:t>Grade 9-12 Four-Year Graduation Rate for All Students and all student groups OR</a:t>
            </a:r>
          </a:p>
          <a:p>
            <a:pPr marL="801688" indent="-292100">
              <a:lnSpc>
                <a:spcPts val="1800"/>
              </a:lnSpc>
              <a:buClr>
                <a:schemeClr val="accent1"/>
              </a:buClr>
              <a:buSzPct val="75000"/>
              <a:buFont typeface="Wingdings 2" pitchFamily="18" charset="2"/>
              <a:buChar char=""/>
              <a:defRPr/>
            </a:pPr>
            <a:endParaRPr lang="en-US" sz="1600" dirty="0" smtClean="0">
              <a:latin typeface="Calibri" pitchFamily="34" charset="0"/>
              <a:cs typeface="Calibri" pitchFamily="34" charset="0"/>
            </a:endParaRPr>
          </a:p>
          <a:p>
            <a:pPr marL="801688" indent="-292100">
              <a:lnSpc>
                <a:spcPts val="1800"/>
              </a:lnSpc>
              <a:buClr>
                <a:schemeClr val="accent1"/>
              </a:buClr>
              <a:buSzPct val="75000"/>
              <a:buFont typeface="Wingdings 2" pitchFamily="18" charset="2"/>
              <a:buChar char=""/>
              <a:defRPr/>
            </a:pPr>
            <a:r>
              <a:rPr lang="en-US" sz="1600" dirty="0" smtClean="0">
                <a:latin typeface="Calibri" pitchFamily="34" charset="0"/>
                <a:cs typeface="Calibri" pitchFamily="34" charset="0"/>
              </a:rPr>
              <a:t>Grade 9-12 Five-Year Graduation Rate for All Students and all student groups, whichever contributes the higher number of points to the index.</a:t>
            </a:r>
            <a:br>
              <a:rPr lang="en-US" sz="1600" dirty="0" smtClean="0">
                <a:latin typeface="Calibri" pitchFamily="34" charset="0"/>
                <a:cs typeface="Calibri" pitchFamily="34" charset="0"/>
              </a:rPr>
            </a:br>
            <a:endParaRPr lang="en-US" sz="1600" dirty="0" smtClean="0">
              <a:latin typeface="Calibri" pitchFamily="34" charset="0"/>
              <a:cs typeface="Calibri" pitchFamily="34" charset="0"/>
            </a:endParaRPr>
          </a:p>
          <a:p>
            <a:pPr marL="344488" indent="-344488">
              <a:lnSpc>
                <a:spcPts val="2200"/>
              </a:lnSpc>
              <a:buClr>
                <a:srgbClr val="C45816"/>
              </a:buClr>
              <a:buSzPct val="150000"/>
              <a:buFont typeface="Wingdings" pitchFamily="2" charset="2"/>
              <a:buChar char="§"/>
              <a:defRPr/>
            </a:pPr>
            <a:r>
              <a:rPr lang="en-US" sz="1600" dirty="0" smtClean="0">
                <a:latin typeface="Calibri" pitchFamily="34" charset="0"/>
                <a:cs typeface="Calibri" pitchFamily="34" charset="0"/>
              </a:rPr>
              <a:t>RHSP/AHSP Graduates for All Students and race/ethnicity student groups</a:t>
            </a:r>
            <a:endParaRPr lang="en-US" sz="1000" b="1" dirty="0" smtClean="0">
              <a:latin typeface="Calibri" pitchFamily="34" charset="0"/>
              <a:cs typeface="Calibri" pitchFamily="34" charset="0"/>
            </a:endParaRPr>
          </a:p>
          <a:p>
            <a:pPr marL="344488" indent="-344488">
              <a:spcBef>
                <a:spcPts val="600"/>
              </a:spcBef>
              <a:spcAft>
                <a:spcPts val="0"/>
              </a:spcAft>
              <a:buClr>
                <a:srgbClr val="C45816"/>
              </a:buClr>
              <a:buSzPct val="150000"/>
              <a:buFont typeface="Wingdings" pitchFamily="2" charset="2"/>
              <a:buChar char="§"/>
              <a:defRPr/>
            </a:pPr>
            <a:r>
              <a:rPr lang="en-US" sz="1600" dirty="0" smtClean="0">
                <a:latin typeface="Calibri" pitchFamily="34" charset="0"/>
                <a:cs typeface="Calibri" pitchFamily="34" charset="0"/>
              </a:rPr>
              <a:t>STAAR Score:  STAAR Percent Met Final Level II on One or More Tests for All Students and race/ethnicity student groups (2014 and beyond)</a:t>
            </a:r>
          </a:p>
          <a:p>
            <a:pPr marL="344488" indent="-344488">
              <a:spcBef>
                <a:spcPts val="600"/>
              </a:spcBef>
              <a:spcAft>
                <a:spcPts val="0"/>
              </a:spcAft>
              <a:buClr>
                <a:srgbClr val="C45816"/>
              </a:buClr>
              <a:buSzPct val="150000"/>
              <a:buFont typeface="Wingdings" pitchFamily="2" charset="2"/>
              <a:buChar char="§"/>
              <a:defRPr/>
            </a:pPr>
            <a:endParaRPr lang="en-US" sz="1900" dirty="0" smtClean="0">
              <a:latin typeface="Calibri" pitchFamily="34" charset="0"/>
              <a:ea typeface="Times New Roman"/>
              <a:cs typeface="Calibri" pitchFamily="34" charset="0"/>
            </a:endParaRPr>
          </a:p>
          <a:p>
            <a:pPr marL="344488" indent="-344488">
              <a:spcBef>
                <a:spcPts val="600"/>
              </a:spcBef>
              <a:spcAft>
                <a:spcPts val="0"/>
              </a:spcAft>
              <a:buClr>
                <a:srgbClr val="C45816"/>
              </a:buClr>
              <a:buSzPct val="150000"/>
              <a:buFont typeface="Wingdings" pitchFamily="2" charset="2"/>
              <a:buChar char="§"/>
              <a:defRPr/>
            </a:pPr>
            <a:endParaRPr lang="en-US" sz="1900" dirty="0">
              <a:latin typeface="Calibri" pitchFamily="34" charset="0"/>
              <a:ea typeface="Times New Roman"/>
              <a:cs typeface="Calibri" pitchFamily="34" charset="0"/>
            </a:endParaRPr>
          </a:p>
        </p:txBody>
      </p:sp>
    </p:spTree>
    <p:extLst>
      <p:ext uri="{BB962C8B-B14F-4D97-AF65-F5344CB8AC3E}">
        <p14:creationId xmlns:p14="http://schemas.microsoft.com/office/powerpoint/2010/main" val="19840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310" t="10991" r="2141"/>
          <a:stretch/>
        </p:blipFill>
        <p:spPr>
          <a:xfrm>
            <a:off x="304800" y="114300"/>
            <a:ext cx="8682634" cy="6629400"/>
          </a:xfrm>
          <a:prstGeom prst="rect">
            <a:avLst/>
          </a:prstGeom>
        </p:spPr>
      </p:pic>
    </p:spTree>
    <p:extLst>
      <p:ext uri="{BB962C8B-B14F-4D97-AF65-F5344CB8AC3E}">
        <p14:creationId xmlns:p14="http://schemas.microsoft.com/office/powerpoint/2010/main" val="3223197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310" t="9369" r="2141"/>
          <a:stretch/>
        </p:blipFill>
        <p:spPr>
          <a:xfrm>
            <a:off x="253314" y="123796"/>
            <a:ext cx="8662086" cy="6734204"/>
          </a:xfrm>
          <a:prstGeom prst="rect">
            <a:avLst/>
          </a:prstGeom>
        </p:spPr>
      </p:pic>
    </p:spTree>
    <p:extLst>
      <p:ext uri="{BB962C8B-B14F-4D97-AF65-F5344CB8AC3E}">
        <p14:creationId xmlns:p14="http://schemas.microsoft.com/office/powerpoint/2010/main" val="1603672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Region 17 Index 4 District Averages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789910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914400" y="3429000"/>
            <a:ext cx="6858000" cy="0"/>
          </a:xfrm>
          <a:prstGeom prst="line">
            <a:avLst/>
          </a:prstGeom>
          <a:ln w="381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1000" y="3124200"/>
            <a:ext cx="990600" cy="584775"/>
          </a:xfrm>
          <a:prstGeom prst="rect">
            <a:avLst/>
          </a:prstGeom>
          <a:noFill/>
        </p:spPr>
        <p:txBody>
          <a:bodyPr wrap="square" rtlCol="0">
            <a:spAutoFit/>
          </a:bodyPr>
          <a:lstStyle/>
          <a:p>
            <a:r>
              <a:rPr lang="en-US" sz="1600" dirty="0" smtClean="0">
                <a:solidFill>
                  <a:srgbClr val="FF0000"/>
                </a:solidFill>
              </a:rPr>
              <a:t>Regional Ave. 91</a:t>
            </a:r>
            <a:endParaRPr lang="en-US" sz="1600" dirty="0">
              <a:solidFill>
                <a:srgbClr val="FF0000"/>
              </a:solidFill>
            </a:endParaRPr>
          </a:p>
        </p:txBody>
      </p:sp>
    </p:spTree>
    <p:extLst>
      <p:ext uri="{BB962C8B-B14F-4D97-AF65-F5344CB8AC3E}">
        <p14:creationId xmlns:p14="http://schemas.microsoft.com/office/powerpoint/2010/main" val="856804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0"/>
            <a:ext cx="7024744" cy="1143000"/>
          </a:xfrm>
        </p:spPr>
        <p:txBody>
          <a:bodyPr/>
          <a:lstStyle/>
          <a:p>
            <a:pPr algn="ctr"/>
            <a:r>
              <a:rPr lang="en-US" dirty="0" smtClean="0"/>
              <a:t>System Safeguards</a:t>
            </a:r>
            <a:endParaRPr lang="en-US" dirty="0"/>
          </a:p>
        </p:txBody>
      </p:sp>
      <p:sp>
        <p:nvSpPr>
          <p:cNvPr id="2" name="Content Placeholder 1"/>
          <p:cNvSpPr>
            <a:spLocks noGrp="1"/>
          </p:cNvSpPr>
          <p:nvPr>
            <p:ph idx="1"/>
          </p:nvPr>
        </p:nvSpPr>
        <p:spPr/>
        <p:txBody>
          <a:bodyPr>
            <a:normAutofit/>
          </a:bodyPr>
          <a:lstStyle/>
          <a:p>
            <a:pPr>
              <a:buFont typeface="Arial" pitchFamily="34" charset="0"/>
              <a:buChar char="•"/>
            </a:pPr>
            <a:r>
              <a:rPr lang="en-US" dirty="0" smtClean="0"/>
              <a:t>With the PI framework, poor performance in one subject or one student group does not result in an Improvement Required Rating.  </a:t>
            </a:r>
          </a:p>
          <a:p>
            <a:pPr>
              <a:buFont typeface="Arial" pitchFamily="34" charset="0"/>
              <a:buChar char="•"/>
            </a:pPr>
            <a:endParaRPr lang="en-US" dirty="0"/>
          </a:p>
          <a:p>
            <a:pPr>
              <a:buFont typeface="Arial" pitchFamily="34" charset="0"/>
              <a:buChar char="•"/>
            </a:pPr>
            <a:r>
              <a:rPr lang="en-US" dirty="0" smtClean="0"/>
              <a:t>System safeguards are added to ensure that poor performance in one area or one student group is not masked in the performance index.</a:t>
            </a:r>
          </a:p>
          <a:p>
            <a:pPr>
              <a:buFont typeface="Arial" pitchFamily="34" charset="0"/>
              <a:buChar char="•"/>
            </a:pPr>
            <a:endParaRPr lang="en-US" dirty="0"/>
          </a:p>
          <a:p>
            <a:pPr>
              <a:buFont typeface="Arial" pitchFamily="34" charset="0"/>
              <a:buChar char="•"/>
            </a:pPr>
            <a:r>
              <a:rPr lang="en-US" dirty="0" smtClean="0"/>
              <a:t>Texas Accountability Intervention System (TAIS)</a:t>
            </a:r>
            <a:endParaRPr lang="en-US" dirty="0"/>
          </a:p>
        </p:txBody>
      </p:sp>
    </p:spTree>
    <p:extLst>
      <p:ext uri="{BB962C8B-B14F-4D97-AF65-F5344CB8AC3E}">
        <p14:creationId xmlns:p14="http://schemas.microsoft.com/office/powerpoint/2010/main" val="377838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861" y="114300"/>
            <a:ext cx="8229600" cy="1143000"/>
          </a:xfrm>
        </p:spPr>
        <p:txBody>
          <a:bodyPr/>
          <a:lstStyle/>
          <a:p>
            <a:pPr algn="ctr"/>
            <a:r>
              <a:rPr lang="en-US" dirty="0" smtClean="0"/>
              <a:t>System Safeguards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899" y="1219200"/>
            <a:ext cx="6867525" cy="544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11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Arial" pitchFamily="34" charset="0"/>
                <a:cs typeface="Arial" pitchFamily="34" charset="0"/>
              </a:rPr>
              <a:t>Purpose</a:t>
            </a:r>
            <a:endParaRPr lang="en-US" sz="7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latin typeface="Eras Light ITC" pitchFamily="34" charset="0"/>
              </a:rPr>
              <a:t>Ensure system disaggregates performance by student group, performance level, subject area, and grade</a:t>
            </a:r>
          </a:p>
          <a:p>
            <a:r>
              <a:rPr lang="en-US" dirty="0" smtClean="0">
                <a:latin typeface="Eras Light ITC" pitchFamily="34" charset="0"/>
              </a:rPr>
              <a:t>Target for disaggregated results meet and exceed federal requirements</a:t>
            </a:r>
          </a:p>
          <a:p>
            <a:pPr lvl="1"/>
            <a:r>
              <a:rPr lang="en-US" dirty="0" smtClean="0">
                <a:latin typeface="Eras Light ITC" pitchFamily="34" charset="0"/>
              </a:rPr>
              <a:t>Performance Target</a:t>
            </a:r>
          </a:p>
          <a:p>
            <a:pPr lvl="1"/>
            <a:r>
              <a:rPr lang="en-US" dirty="0" smtClean="0">
                <a:latin typeface="Eras Light ITC" pitchFamily="34" charset="0"/>
              </a:rPr>
              <a:t>Participation Rate </a:t>
            </a:r>
          </a:p>
          <a:p>
            <a:pPr lvl="1"/>
            <a:r>
              <a:rPr lang="en-US" dirty="0" smtClean="0">
                <a:latin typeface="Eras Light ITC" pitchFamily="34" charset="0"/>
              </a:rPr>
              <a:t>Graduation rate targets and improvement</a:t>
            </a:r>
          </a:p>
          <a:p>
            <a:pPr lvl="1"/>
            <a:r>
              <a:rPr lang="en-US" dirty="0" smtClean="0">
                <a:latin typeface="Eras Light ITC" pitchFamily="34" charset="0"/>
              </a:rPr>
              <a:t>Limit on Alternative Assessments</a:t>
            </a:r>
            <a:endParaRPr lang="en-US" dirty="0">
              <a:latin typeface="Eras Light ITC" pitchFamily="34" charset="0"/>
            </a:endParaRPr>
          </a:p>
        </p:txBody>
      </p:sp>
    </p:spTree>
    <p:extLst>
      <p:ext uri="{BB962C8B-B14F-4D97-AF65-F5344CB8AC3E}">
        <p14:creationId xmlns:p14="http://schemas.microsoft.com/office/powerpoint/2010/main" val="173705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mn-lt"/>
              </a:rPr>
              <a:t>Impact</a:t>
            </a:r>
            <a:endParaRPr lang="en-US" sz="6600" dirty="0">
              <a:latin typeface="+mn-lt"/>
            </a:endParaRPr>
          </a:p>
        </p:txBody>
      </p:sp>
      <p:sp>
        <p:nvSpPr>
          <p:cNvPr id="3" name="Content Placeholder 2"/>
          <p:cNvSpPr>
            <a:spLocks noGrp="1"/>
          </p:cNvSpPr>
          <p:nvPr>
            <p:ph idx="1"/>
          </p:nvPr>
        </p:nvSpPr>
        <p:spPr/>
        <p:txBody>
          <a:bodyPr/>
          <a:lstStyle/>
          <a:p>
            <a:r>
              <a:rPr lang="en-US" dirty="0" smtClean="0">
                <a:latin typeface="Eras Light ITC" pitchFamily="34" charset="0"/>
              </a:rPr>
              <a:t>Results are reported for any cell that meets minimum size criteria.</a:t>
            </a:r>
          </a:p>
          <a:p>
            <a:r>
              <a:rPr lang="en-US" dirty="0" smtClean="0">
                <a:latin typeface="Eras Light ITC" pitchFamily="34" charset="0"/>
              </a:rPr>
              <a:t>Failure to meet the safeguard target for any reported cell must be addressed </a:t>
            </a:r>
          </a:p>
          <a:p>
            <a:r>
              <a:rPr lang="en-US" dirty="0" smtClean="0">
                <a:latin typeface="Eras Light ITC" pitchFamily="34" charset="0"/>
              </a:rPr>
              <a:t>Performance on the safeguard indicators are incorporated into the Texas Accountability Intervention System (TAIS)</a:t>
            </a:r>
            <a:endParaRPr lang="en-US" dirty="0">
              <a:latin typeface="Eras Light ITC" pitchFamily="34" charset="0"/>
            </a:endParaRPr>
          </a:p>
        </p:txBody>
      </p:sp>
    </p:spTree>
    <p:extLst>
      <p:ext uri="{BB962C8B-B14F-4D97-AF65-F5344CB8AC3E}">
        <p14:creationId xmlns:p14="http://schemas.microsoft.com/office/powerpoint/2010/main" val="226785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990600"/>
          </a:xfrm>
        </p:spPr>
        <p:txBody>
          <a:bodyPr>
            <a:noAutofit/>
          </a:bodyPr>
          <a:lstStyle/>
          <a:p>
            <a:r>
              <a:rPr lang="en-US" sz="6000" dirty="0" smtClean="0"/>
              <a:t>There is no “death by single </a:t>
            </a:r>
            <a:r>
              <a:rPr lang="en-US" sz="6000" dirty="0"/>
              <a:t>c</a:t>
            </a:r>
            <a:r>
              <a:rPr lang="en-US" sz="6000" dirty="0" smtClean="0"/>
              <a:t>ell” but there is “paperwork by single cell.” </a:t>
            </a:r>
            <a:endParaRPr lang="en-US" sz="6000" dirty="0"/>
          </a:p>
        </p:txBody>
      </p:sp>
    </p:spTree>
    <p:extLst>
      <p:ext uri="{BB962C8B-B14F-4D97-AF65-F5344CB8AC3E}">
        <p14:creationId xmlns:p14="http://schemas.microsoft.com/office/powerpoint/2010/main" val="1956456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021" t="9369" r="2140"/>
          <a:stretch/>
        </p:blipFill>
        <p:spPr>
          <a:xfrm>
            <a:off x="415845" y="76200"/>
            <a:ext cx="8651955" cy="6705599"/>
          </a:xfrm>
          <a:prstGeom prst="rect">
            <a:avLst/>
          </a:prstGeom>
        </p:spPr>
      </p:pic>
    </p:spTree>
    <p:extLst>
      <p:ext uri="{BB962C8B-B14F-4D97-AF65-F5344CB8AC3E}">
        <p14:creationId xmlns:p14="http://schemas.microsoft.com/office/powerpoint/2010/main" val="310412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Backchannel Communication</a:t>
            </a:r>
            <a:endParaRPr lang="en-US" dirty="0"/>
          </a:p>
        </p:txBody>
      </p:sp>
      <p:sp>
        <p:nvSpPr>
          <p:cNvPr id="3" name="Content Placeholder 2"/>
          <p:cNvSpPr>
            <a:spLocks noGrp="1"/>
          </p:cNvSpPr>
          <p:nvPr>
            <p:ph sz="half" idx="1"/>
          </p:nvPr>
        </p:nvSpPr>
        <p:spPr>
          <a:xfrm>
            <a:off x="381000" y="1676400"/>
            <a:ext cx="8305800" cy="765048"/>
          </a:xfrm>
        </p:spPr>
        <p:txBody>
          <a:bodyPr>
            <a:noAutofit/>
          </a:bodyPr>
          <a:lstStyle/>
          <a:p>
            <a:pPr marL="0" indent="0">
              <a:buNone/>
            </a:pPr>
            <a:r>
              <a:rPr lang="en-US" sz="4400" dirty="0">
                <a:hlinkClick r:id="rId2"/>
              </a:rPr>
              <a:t>http://</a:t>
            </a:r>
            <a:r>
              <a:rPr lang="en-US" sz="4400" dirty="0" smtClean="0">
                <a:hlinkClick r:id="rId2"/>
              </a:rPr>
              <a:t>todaysmeet.com/ESCACC</a:t>
            </a:r>
            <a:endParaRPr lang="en-US" sz="4400" dirty="0" smtClean="0"/>
          </a:p>
          <a:p>
            <a:pPr marL="0" indent="0">
              <a:buNone/>
            </a:pPr>
            <a:endParaRPr lang="en-US" sz="4400" dirty="0"/>
          </a:p>
        </p:txBody>
      </p:sp>
      <p:sp>
        <p:nvSpPr>
          <p:cNvPr id="4" name="Content Placeholder 3"/>
          <p:cNvSpPr>
            <a:spLocks noGrp="1"/>
          </p:cNvSpPr>
          <p:nvPr>
            <p:ph sz="half" idx="2"/>
          </p:nvPr>
        </p:nvSpPr>
        <p:spPr>
          <a:xfrm>
            <a:off x="381000" y="2819400"/>
            <a:ext cx="8534400" cy="609600"/>
          </a:xfrm>
        </p:spPr>
        <p:txBody>
          <a:bodyPr/>
          <a:lstStyle/>
          <a:p>
            <a:pPr marL="0" indent="0">
              <a:buNone/>
            </a:pPr>
            <a:r>
              <a:rPr lang="en-US" dirty="0" smtClean="0"/>
              <a:t>Handling our backchannel communication today is:</a:t>
            </a:r>
            <a:endParaRPr lang="en-US" dirty="0"/>
          </a:p>
        </p:txBody>
      </p:sp>
      <p:pic>
        <p:nvPicPr>
          <p:cNvPr id="2050" name="Picture 2" descr="http://www.esc17.net/users/0210/T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36957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sc17.net/users/0210/images/734868_553167464707752_1410925205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6576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5950" y="5800725"/>
            <a:ext cx="2895600" cy="923330"/>
          </a:xfrm>
          <a:prstGeom prst="rect">
            <a:avLst/>
          </a:prstGeom>
        </p:spPr>
        <p:txBody>
          <a:bodyPr wrap="square">
            <a:spAutoFit/>
          </a:bodyPr>
          <a:lstStyle/>
          <a:p>
            <a:r>
              <a:rPr lang="en-US" dirty="0"/>
              <a:t>Shauna Lane</a:t>
            </a:r>
          </a:p>
          <a:p>
            <a:r>
              <a:rPr lang="en-US" dirty="0">
                <a:hlinkClick r:id="rId5"/>
              </a:rPr>
              <a:t>slane@esc17.net</a:t>
            </a:r>
            <a:endParaRPr lang="en-US" dirty="0"/>
          </a:p>
          <a:p>
            <a:r>
              <a:rPr lang="en-US" dirty="0"/>
              <a:t>@esc17counselors</a:t>
            </a:r>
          </a:p>
        </p:txBody>
      </p:sp>
      <p:sp>
        <p:nvSpPr>
          <p:cNvPr id="6" name="Rectangle 5"/>
          <p:cNvSpPr/>
          <p:nvPr/>
        </p:nvSpPr>
        <p:spPr>
          <a:xfrm>
            <a:off x="1181100" y="5791200"/>
            <a:ext cx="2590800" cy="923330"/>
          </a:xfrm>
          <a:prstGeom prst="rect">
            <a:avLst/>
          </a:prstGeom>
        </p:spPr>
        <p:txBody>
          <a:bodyPr wrap="square">
            <a:spAutoFit/>
          </a:bodyPr>
          <a:lstStyle/>
          <a:p>
            <a:r>
              <a:rPr lang="en-US" dirty="0"/>
              <a:t>Tori Mitchell</a:t>
            </a:r>
          </a:p>
          <a:p>
            <a:r>
              <a:rPr lang="en-US" dirty="0">
                <a:hlinkClick r:id="rId6"/>
              </a:rPr>
              <a:t>tmitchell@ec17.net</a:t>
            </a:r>
            <a:endParaRPr lang="en-US" dirty="0"/>
          </a:p>
          <a:p>
            <a:r>
              <a:rPr lang="en-US" dirty="0"/>
              <a:t>@esc17ace</a:t>
            </a:r>
          </a:p>
        </p:txBody>
      </p:sp>
      <p:pic>
        <p:nvPicPr>
          <p:cNvPr id="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4419600"/>
            <a:ext cx="143796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558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021" t="9369" r="2140"/>
          <a:stretch/>
        </p:blipFill>
        <p:spPr>
          <a:xfrm>
            <a:off x="415845" y="76200"/>
            <a:ext cx="8651955" cy="6705599"/>
          </a:xfrm>
          <a:prstGeom prst="rect">
            <a:avLst/>
          </a:prstGeom>
        </p:spPr>
      </p:pic>
      <p:sp>
        <p:nvSpPr>
          <p:cNvPr id="6" name="Right Arrow 5"/>
          <p:cNvSpPr/>
          <p:nvPr/>
        </p:nvSpPr>
        <p:spPr>
          <a:xfrm>
            <a:off x="44752" y="1134762"/>
            <a:ext cx="717248"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Right Arrow 6"/>
          <p:cNvSpPr/>
          <p:nvPr/>
        </p:nvSpPr>
        <p:spPr>
          <a:xfrm>
            <a:off x="19482" y="2209800"/>
            <a:ext cx="742518"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Right Arrow 7"/>
          <p:cNvSpPr/>
          <p:nvPr/>
        </p:nvSpPr>
        <p:spPr>
          <a:xfrm>
            <a:off x="28666" y="2930610"/>
            <a:ext cx="733334"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67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HS_Sample Packet_2013_final_July 22.pdf - Adobe Reader"/>
          <p:cNvPicPr>
            <a:picLocks noChangeAspect="1"/>
          </p:cNvPicPr>
          <p:nvPr/>
        </p:nvPicPr>
        <p:blipFill rotWithShape="1">
          <a:blip r:embed="rId2">
            <a:extLst>
              <a:ext uri="{28A0092B-C50C-407E-A947-70E740481C1C}">
                <a14:useLocalDpi xmlns:a14="http://schemas.microsoft.com/office/drawing/2010/main" val="0"/>
              </a:ext>
            </a:extLst>
          </a:blip>
          <a:srcRect l="4021" t="9369" r="2140"/>
          <a:stretch/>
        </p:blipFill>
        <p:spPr>
          <a:xfrm>
            <a:off x="304800" y="76200"/>
            <a:ext cx="8651955" cy="6705599"/>
          </a:xfrm>
          <a:prstGeom prst="rect">
            <a:avLst/>
          </a:prstGeom>
        </p:spPr>
      </p:pic>
      <p:sp>
        <p:nvSpPr>
          <p:cNvPr id="5" name="Right Arrow 4"/>
          <p:cNvSpPr/>
          <p:nvPr/>
        </p:nvSpPr>
        <p:spPr>
          <a:xfrm>
            <a:off x="5791200" y="4600832"/>
            <a:ext cx="14478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5873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rmAutofit/>
          </a:bodyPr>
          <a:lstStyle/>
          <a:p>
            <a:pPr eaLnBrk="1" hangingPunct="1">
              <a:lnSpc>
                <a:spcPts val="3200"/>
              </a:lnSpc>
            </a:pPr>
            <a:r>
              <a:rPr lang="en-US" sz="3200" b="1" dirty="0" smtClean="0">
                <a:solidFill>
                  <a:srgbClr val="FF0000"/>
                </a:solidFill>
                <a:latin typeface="+mn-lt"/>
                <a:ea typeface="ＭＳ Ｐゴシック" pitchFamily="34" charset="-128"/>
              </a:rPr>
              <a:t>Top 25% Student Progress Distinction</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855EF1E-BD77-4369-B161-4F03D3CC4D3D}" type="slidenum">
              <a:rPr lang="en-US" smtClean="0">
                <a:latin typeface="+mn-lt"/>
                <a:ea typeface="+mn-ea"/>
                <a:cs typeface="+mn-cs"/>
              </a:rPr>
              <a:pPr fontAlgn="auto">
                <a:spcBef>
                  <a:spcPts val="0"/>
                </a:spcBef>
                <a:spcAft>
                  <a:spcPts val="0"/>
                </a:spcAft>
                <a:defRPr/>
              </a:pPr>
              <a:t>52</a:t>
            </a:fld>
            <a:endParaRPr lang="en-US" dirty="0">
              <a:latin typeface="+mn-lt"/>
              <a:ea typeface="+mn-ea"/>
              <a:cs typeface="+mn-cs"/>
            </a:endParaRPr>
          </a:p>
        </p:txBody>
      </p:sp>
      <p:sp>
        <p:nvSpPr>
          <p:cNvPr id="25604" name="Text Placeholder 5"/>
          <p:cNvSpPr txBox="1">
            <a:spLocks/>
          </p:cNvSpPr>
          <p:nvPr/>
        </p:nvSpPr>
        <p:spPr bwMode="auto">
          <a:xfrm>
            <a:off x="577850" y="1633538"/>
            <a:ext cx="8324850" cy="5192712"/>
          </a:xfrm>
          <a:prstGeom prst="rect">
            <a:avLst/>
          </a:prstGeom>
          <a:noFill/>
          <a:ln w="9525">
            <a:noFill/>
            <a:miter lim="800000"/>
            <a:headEnd/>
            <a:tailEnd/>
          </a:ln>
        </p:spPr>
        <p:txBody>
          <a:bodyPr/>
          <a:lstStyle/>
          <a:p>
            <a:pPr>
              <a:lnSpc>
                <a:spcPts val="2200"/>
              </a:lnSpc>
              <a:defRPr/>
            </a:pPr>
            <a:r>
              <a:rPr lang="en-US" sz="1700" b="1" dirty="0" smtClean="0">
                <a:latin typeface="Calibri" pitchFamily="34" charset="0"/>
                <a:cs typeface="Calibri" pitchFamily="34" charset="0"/>
              </a:rPr>
              <a:t>Top 25</a:t>
            </a:r>
            <a:r>
              <a:rPr lang="en-US" sz="1700" b="1" dirty="0">
                <a:latin typeface="Calibri" pitchFamily="34" charset="0"/>
                <a:cs typeface="Calibri" pitchFamily="34" charset="0"/>
              </a:rPr>
              <a:t>% Student Progress </a:t>
            </a:r>
            <a:r>
              <a:rPr lang="en-US" sz="1700" b="1" dirty="0" smtClean="0">
                <a:latin typeface="Calibri" pitchFamily="34" charset="0"/>
                <a:cs typeface="Calibri" pitchFamily="34" charset="0"/>
              </a:rPr>
              <a:t>Distinction</a:t>
            </a:r>
            <a:endParaRPr lang="en-US" sz="1700" dirty="0">
              <a:latin typeface="Calibri" pitchFamily="34" charset="0"/>
              <a:cs typeface="Calibri" pitchFamily="34" charset="0"/>
            </a:endParaRPr>
          </a:p>
          <a:p>
            <a:pPr marL="365760" indent="-256032" fontAlgn="auto">
              <a:lnSpc>
                <a:spcPts val="1700"/>
              </a:lnSpc>
              <a:spcAft>
                <a:spcPts val="0"/>
              </a:spcAft>
              <a:buFont typeface="Wingdings 3"/>
              <a:buNone/>
              <a:defRPr/>
            </a:pPr>
            <a:endParaRPr lang="en-US" sz="1700" b="1" dirty="0">
              <a:latin typeface="Calibri" pitchFamily="34" charset="0"/>
              <a:cs typeface="Calibri" pitchFamily="34" charset="0"/>
            </a:endParaRPr>
          </a:p>
          <a:p>
            <a:pPr marL="344488" indent="-344488">
              <a:lnSpc>
                <a:spcPts val="2200"/>
              </a:lnSpc>
              <a:buClr>
                <a:srgbClr val="C45816"/>
              </a:buClr>
              <a:buSzPct val="150000"/>
              <a:defRPr/>
            </a:pPr>
            <a:r>
              <a:rPr lang="en-US" sz="2000" dirty="0" smtClean="0">
                <a:latin typeface="Calibri" pitchFamily="34" charset="0"/>
                <a:cs typeface="Calibri" pitchFamily="34" charset="0"/>
              </a:rPr>
              <a:t>Campuses in the top 25% (top quartile) of their campus comparison group</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on Index 2: Student Progress score are eligible for a distinction designation for student progress.</a:t>
            </a:r>
          </a:p>
          <a:p>
            <a:pPr marL="344488" indent="-344488">
              <a:lnSpc>
                <a:spcPts val="2200"/>
              </a:lnSpc>
              <a:buClr>
                <a:srgbClr val="C45816"/>
              </a:buClr>
              <a:buSzPct val="150000"/>
              <a:buFont typeface="Wingdings" pitchFamily="2" charset="2"/>
              <a:buChar char="§"/>
              <a:defRPr/>
            </a:pPr>
            <a:endParaRPr lang="en-US" sz="1700" dirty="0" smtClean="0">
              <a:latin typeface="Calibri" pitchFamily="34" charset="0"/>
              <a:cs typeface="Calibri" pitchFamily="34" charset="0"/>
            </a:endParaRPr>
          </a:p>
          <a:p>
            <a:pPr marL="344488" indent="-344488">
              <a:lnSpc>
                <a:spcPts val="2200"/>
              </a:lnSpc>
              <a:buClr>
                <a:srgbClr val="C45816"/>
              </a:buClr>
              <a:buSzPct val="150000"/>
              <a:buFont typeface="Wingdings" pitchFamily="2" charset="2"/>
              <a:buChar char="§"/>
              <a:defRPr/>
            </a:pPr>
            <a:r>
              <a:rPr lang="en-US" sz="1700" dirty="0" smtClean="0">
                <a:latin typeface="Calibri" pitchFamily="34" charset="0"/>
                <a:cs typeface="Calibri" pitchFamily="34" charset="0"/>
              </a:rPr>
              <a:t>Campuses only   [</a:t>
            </a:r>
            <a:r>
              <a:rPr lang="en-US" sz="1700" i="1" dirty="0" smtClean="0">
                <a:latin typeface="Calibri" pitchFamily="34" charset="0"/>
                <a:cs typeface="Calibri" pitchFamily="34" charset="0"/>
              </a:rPr>
              <a:t>statutory requirement</a:t>
            </a:r>
            <a:r>
              <a:rPr lang="en-US" sz="1700" dirty="0" smtClean="0">
                <a:latin typeface="Calibri" pitchFamily="34" charset="0"/>
                <a:cs typeface="Calibri" pitchFamily="34" charset="0"/>
              </a:rPr>
              <a:t>]</a:t>
            </a:r>
          </a:p>
          <a:p>
            <a:pPr marL="344488" indent="-344488">
              <a:lnSpc>
                <a:spcPts val="2200"/>
              </a:lnSpc>
              <a:spcBef>
                <a:spcPts val="1200"/>
              </a:spcBef>
              <a:buClr>
                <a:srgbClr val="C45816"/>
              </a:buClr>
              <a:buSzPct val="150000"/>
              <a:buFont typeface="Wingdings" pitchFamily="2" charset="2"/>
              <a:buChar char="§"/>
              <a:defRPr/>
            </a:pPr>
            <a:r>
              <a:rPr lang="en-US" sz="1700" dirty="0" smtClean="0">
                <a:latin typeface="Calibri" pitchFamily="34" charset="0"/>
                <a:cs typeface="Calibri" pitchFamily="34" charset="0"/>
              </a:rPr>
              <a:t>Eligibility criteria – Met Standard rating   [</a:t>
            </a:r>
            <a:r>
              <a:rPr lang="en-US" sz="1700" i="1" dirty="0" smtClean="0">
                <a:latin typeface="Calibri" pitchFamily="34" charset="0"/>
                <a:cs typeface="Calibri" pitchFamily="34" charset="0"/>
              </a:rPr>
              <a:t>statutory requirement]</a:t>
            </a:r>
          </a:p>
          <a:p>
            <a:pPr marL="344488" indent="-344488">
              <a:lnSpc>
                <a:spcPts val="2200"/>
              </a:lnSpc>
              <a:spcBef>
                <a:spcPts val="1200"/>
              </a:spcBef>
              <a:buClr>
                <a:srgbClr val="C45816"/>
              </a:buClr>
              <a:buSzPct val="150000"/>
              <a:buFont typeface="Wingdings" pitchFamily="2" charset="2"/>
              <a:buChar char="§"/>
              <a:defRPr/>
            </a:pPr>
            <a:r>
              <a:rPr lang="en-US" sz="1700" dirty="0" smtClean="0">
                <a:latin typeface="Calibri" pitchFamily="34" charset="0"/>
                <a:cs typeface="Calibri" pitchFamily="34" charset="0"/>
              </a:rPr>
              <a:t>Campuses in the top 25% (top quartile) in student progress   [</a:t>
            </a:r>
            <a:r>
              <a:rPr lang="en-US" sz="1700" i="1" dirty="0" smtClean="0">
                <a:latin typeface="Calibri" pitchFamily="34" charset="0"/>
                <a:cs typeface="Calibri" pitchFamily="34" charset="0"/>
              </a:rPr>
              <a:t>statutory requirement</a:t>
            </a:r>
            <a:r>
              <a:rPr lang="en-US" sz="1700" dirty="0" smtClean="0">
                <a:latin typeface="Calibri" pitchFamily="34" charset="0"/>
                <a:cs typeface="Calibri" pitchFamily="34" charset="0"/>
              </a:rPr>
              <a:t>]</a:t>
            </a:r>
          </a:p>
          <a:p>
            <a:pPr marL="344488" indent="-344488">
              <a:lnSpc>
                <a:spcPts val="2200"/>
              </a:lnSpc>
              <a:spcBef>
                <a:spcPts val="1200"/>
              </a:spcBef>
              <a:buClr>
                <a:srgbClr val="C45816"/>
              </a:buClr>
              <a:buSzPct val="150000"/>
              <a:buFont typeface="Wingdings" pitchFamily="2" charset="2"/>
              <a:buChar char="§"/>
              <a:defRPr/>
            </a:pPr>
            <a:r>
              <a:rPr lang="en-US" sz="1700" dirty="0" smtClean="0">
                <a:latin typeface="Calibri" pitchFamily="34" charset="0"/>
                <a:cs typeface="Calibri" pitchFamily="34" charset="0"/>
              </a:rPr>
              <a:t>Campus comparison groups from Academic Achievement Distinction Designations</a:t>
            </a:r>
          </a:p>
          <a:p>
            <a:pPr marL="344488" indent="-344488">
              <a:lnSpc>
                <a:spcPts val="2200"/>
              </a:lnSpc>
              <a:spcBef>
                <a:spcPts val="1200"/>
              </a:spcBef>
              <a:buClr>
                <a:srgbClr val="C45816"/>
              </a:buClr>
              <a:buSzPct val="150000"/>
              <a:defRPr/>
            </a:pPr>
            <a:r>
              <a:rPr lang="en-US" sz="1700" dirty="0">
                <a:latin typeface="Calibri" pitchFamily="34" charset="0"/>
                <a:cs typeface="Calibri" pitchFamily="34" charset="0"/>
              </a:rPr>
              <a:t/>
            </a:r>
            <a:br>
              <a:rPr lang="en-US" sz="1700" dirty="0">
                <a:latin typeface="Calibri" pitchFamily="34" charset="0"/>
                <a:cs typeface="Calibri" pitchFamily="34" charset="0"/>
              </a:rPr>
            </a:br>
            <a:endParaRPr lang="en-US" sz="1700" dirty="0">
              <a:latin typeface="Calibri" pitchFamily="34" charset="0"/>
              <a:cs typeface="Calibri" pitchFamily="34" charset="0"/>
            </a:endParaRPr>
          </a:p>
        </p:txBody>
      </p:sp>
    </p:spTree>
    <p:extLst>
      <p:ext uri="{BB962C8B-B14F-4D97-AF65-F5344CB8AC3E}">
        <p14:creationId xmlns:p14="http://schemas.microsoft.com/office/powerpoint/2010/main" val="127983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normAutofit/>
          </a:bodyPr>
          <a:lstStyle/>
          <a:p>
            <a:pPr eaLnBrk="1" hangingPunct="1">
              <a:lnSpc>
                <a:spcPts val="3200"/>
              </a:lnSpc>
            </a:pPr>
            <a:r>
              <a:rPr lang="en-US" sz="3200" b="1" dirty="0" smtClean="0">
                <a:solidFill>
                  <a:srgbClr val="FF0000"/>
                </a:solidFill>
                <a:latin typeface="+mn-lt"/>
                <a:ea typeface="ＭＳ Ｐゴシック" pitchFamily="34" charset="-128"/>
              </a:rPr>
              <a:t>Academic Achievement Distinction Designations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94BD1A75-AE91-486B-A277-04BB6C69C920}" type="slidenum">
              <a:rPr lang="en-US" smtClean="0">
                <a:latin typeface="+mn-lt"/>
                <a:ea typeface="+mn-ea"/>
                <a:cs typeface="+mn-cs"/>
              </a:rPr>
              <a:pPr fontAlgn="auto">
                <a:spcBef>
                  <a:spcPts val="0"/>
                </a:spcBef>
                <a:spcAft>
                  <a:spcPts val="0"/>
                </a:spcAft>
                <a:defRPr/>
              </a:pPr>
              <a:t>53</a:t>
            </a:fld>
            <a:endParaRPr lang="en-US" dirty="0">
              <a:latin typeface="+mn-lt"/>
              <a:ea typeface="+mn-ea"/>
              <a:cs typeface="+mn-cs"/>
            </a:endParaRPr>
          </a:p>
        </p:txBody>
      </p:sp>
      <p:sp>
        <p:nvSpPr>
          <p:cNvPr id="6" name="Text Placeholder 5"/>
          <p:cNvSpPr txBox="1">
            <a:spLocks/>
          </p:cNvSpPr>
          <p:nvPr/>
        </p:nvSpPr>
        <p:spPr bwMode="auto">
          <a:xfrm>
            <a:off x="595313" y="1763713"/>
            <a:ext cx="8216178" cy="4554537"/>
          </a:xfrm>
          <a:prstGeom prst="rect">
            <a:avLst/>
          </a:prstGeom>
          <a:noFill/>
          <a:ln w="9525">
            <a:noFill/>
            <a:miter lim="800000"/>
            <a:headEnd/>
            <a:tailEnd/>
          </a:ln>
        </p:spPr>
        <p:txBody>
          <a:bodyPr/>
          <a:lstStyle/>
          <a:p>
            <a:pPr>
              <a:lnSpc>
                <a:spcPts val="2300"/>
              </a:lnSpc>
              <a:spcBef>
                <a:spcPts val="0"/>
              </a:spcBef>
              <a:buClr>
                <a:srgbClr val="C45816"/>
              </a:buClr>
              <a:buSzPct val="150000"/>
              <a:defRPr/>
            </a:pPr>
            <a:r>
              <a:rPr lang="en-US" sz="1900" b="1" dirty="0">
                <a:latin typeface="Calibri" pitchFamily="34" charset="0"/>
                <a:ea typeface="Calibri" charset="0"/>
                <a:cs typeface="Calibri" pitchFamily="34" charset="0"/>
              </a:rPr>
              <a:t>Distinction Designation Indicators</a:t>
            </a:r>
            <a:endParaRPr lang="en-US" sz="1900" dirty="0">
              <a:latin typeface="Calibri" pitchFamily="34" charset="0"/>
              <a:ea typeface="Calibri" charset="0"/>
              <a:cs typeface="Calibri" pitchFamily="34" charset="0"/>
            </a:endParaRPr>
          </a:p>
          <a:p>
            <a:pPr>
              <a:lnSpc>
                <a:spcPts val="2300"/>
              </a:lnSpc>
              <a:defRPr/>
            </a:pPr>
            <a:endParaRPr lang="en-US" sz="1900" dirty="0">
              <a:latin typeface="Calibri" pitchFamily="34" charset="0"/>
              <a:cs typeface="Calibri" pitchFamily="34" charset="0"/>
            </a:endParaRPr>
          </a:p>
          <a:p>
            <a:pPr marL="344488" indent="-344488">
              <a:lnSpc>
                <a:spcPts val="2300"/>
              </a:lnSpc>
              <a:buClr>
                <a:srgbClr val="C45816"/>
              </a:buClr>
              <a:buSzPct val="150000"/>
              <a:buFont typeface="Wingdings" pitchFamily="2" charset="2"/>
              <a:buChar char="§"/>
              <a:defRPr/>
            </a:pPr>
            <a:r>
              <a:rPr lang="en-US" sz="1900" dirty="0" smtClean="0">
                <a:latin typeface="Calibri" pitchFamily="34" charset="0"/>
                <a:cs typeface="Calibri" pitchFamily="34" charset="0"/>
              </a:rPr>
              <a:t>Indicators </a:t>
            </a:r>
            <a:r>
              <a:rPr lang="en-US" sz="1900" dirty="0">
                <a:latin typeface="Calibri" pitchFamily="34" charset="0"/>
                <a:cs typeface="Calibri" pitchFamily="34" charset="0"/>
              </a:rPr>
              <a:t>evaluated include performance at the STAAR Level III (Advanced) standard for selected grades and subject areas in elementary and middle schools, </a:t>
            </a:r>
            <a:r>
              <a:rPr lang="en-US" sz="1900" dirty="0" smtClean="0">
                <a:latin typeface="Calibri" pitchFamily="34" charset="0"/>
                <a:cs typeface="Calibri" pitchFamily="34" charset="0"/>
              </a:rPr>
              <a:t>and indicators including SAT/ACT and </a:t>
            </a:r>
            <a:r>
              <a:rPr lang="en-US" sz="1900" dirty="0">
                <a:latin typeface="Calibri" pitchFamily="34" charset="0"/>
                <a:cs typeface="Calibri" pitchFamily="34" charset="0"/>
              </a:rPr>
              <a:t>AP/IB participation and performance for high schools.</a:t>
            </a:r>
          </a:p>
          <a:p>
            <a:pPr marL="344488" indent="-344488">
              <a:lnSpc>
                <a:spcPts val="2300"/>
              </a:lnSpc>
              <a:buClr>
                <a:srgbClr val="C45816"/>
              </a:buClr>
              <a:buSzPct val="150000"/>
              <a:buFont typeface="Wingdings" pitchFamily="2" charset="2"/>
              <a:buChar char="§"/>
              <a:defRPr/>
            </a:pPr>
            <a:endParaRPr lang="en-US" sz="1900" dirty="0">
              <a:latin typeface="Calibri" pitchFamily="34" charset="0"/>
              <a:cs typeface="Calibri" pitchFamily="34" charset="0"/>
            </a:endParaRPr>
          </a:p>
          <a:p>
            <a:pPr marL="344488" indent="-344488">
              <a:lnSpc>
                <a:spcPts val="2300"/>
              </a:lnSpc>
              <a:buClr>
                <a:srgbClr val="C45816"/>
              </a:buClr>
              <a:buSzPct val="150000"/>
              <a:buFont typeface="Wingdings" pitchFamily="2" charset="2"/>
              <a:buChar char="§"/>
              <a:defRPr/>
            </a:pPr>
            <a:r>
              <a:rPr lang="en-US" sz="1900" dirty="0">
                <a:latin typeface="Calibri" pitchFamily="34" charset="0"/>
                <a:cs typeface="Calibri" pitchFamily="34" charset="0"/>
              </a:rPr>
              <a:t>For details, refer to </a:t>
            </a:r>
            <a:r>
              <a:rPr lang="en-US" sz="1900" dirty="0" smtClean="0">
                <a:latin typeface="Calibri" pitchFamily="34" charset="0"/>
                <a:cs typeface="Calibri" pitchFamily="34" charset="0"/>
              </a:rPr>
              <a:t>Chapter 6 of the 2013 Accountability Manual at </a:t>
            </a:r>
            <a:r>
              <a:rPr lang="en-US" sz="1900" dirty="0" smtClean="0">
                <a:latin typeface="Calibri" pitchFamily="34" charset="0"/>
                <a:cs typeface="Calibri" pitchFamily="34" charset="0"/>
                <a:hlinkClick r:id="rId2"/>
              </a:rPr>
              <a:t>http://ritter.tea.state.tx.us/perfreport/account/2013/manual/ch06.pdf</a:t>
            </a:r>
            <a:endParaRPr lang="en-US" sz="1900" dirty="0" smtClean="0">
              <a:latin typeface="Calibri" pitchFamily="34" charset="0"/>
              <a:cs typeface="Calibri" pitchFamily="34" charset="0"/>
            </a:endParaRPr>
          </a:p>
          <a:p>
            <a:pPr marL="344488" indent="-344488">
              <a:lnSpc>
                <a:spcPts val="2300"/>
              </a:lnSpc>
              <a:buClr>
                <a:srgbClr val="C45816"/>
              </a:buClr>
              <a:buSzPct val="150000"/>
              <a:buFont typeface="Wingdings" pitchFamily="2" charset="2"/>
              <a:buChar char="§"/>
              <a:defRPr/>
            </a:pPr>
            <a:endParaRPr lang="en-US" sz="1900" dirty="0" smtClean="0">
              <a:latin typeface="Calibri" pitchFamily="34" charset="0"/>
              <a:cs typeface="Calibri" pitchFamily="34" charset="0"/>
            </a:endParaRPr>
          </a:p>
          <a:p>
            <a:pPr marL="344488" indent="-344488">
              <a:lnSpc>
                <a:spcPts val="2300"/>
              </a:lnSpc>
              <a:buClr>
                <a:srgbClr val="C45816"/>
              </a:buClr>
              <a:buSzPct val="150000"/>
              <a:defRPr/>
            </a:pPr>
            <a:endParaRPr lang="en-US" sz="1800" dirty="0">
              <a:latin typeface="Calibri" pitchFamily="34" charset="0"/>
              <a:cs typeface="Calibri" pitchFamily="34" charset="0"/>
            </a:endParaRPr>
          </a:p>
          <a:p>
            <a:pPr marL="344488" indent="-344488">
              <a:lnSpc>
                <a:spcPts val="2300"/>
              </a:lnSpc>
              <a:buClr>
                <a:srgbClr val="C45816"/>
              </a:buClr>
              <a:buSzPct val="150000"/>
              <a:buFont typeface="Wingdings" pitchFamily="2" charset="2"/>
              <a:buChar char="§"/>
              <a:defRPr/>
            </a:pPr>
            <a:endParaRPr lang="en-US" sz="1900" dirty="0">
              <a:latin typeface="Calibri" pitchFamily="34" charset="0"/>
              <a:cs typeface="Calibri" pitchFamily="34" charset="0"/>
            </a:endParaRPr>
          </a:p>
          <a:p>
            <a:pPr marL="914400" indent="-569913">
              <a:lnSpc>
                <a:spcPts val="2300"/>
              </a:lnSpc>
              <a:buFont typeface="+mj-lt"/>
              <a:buAutoNum type="arabicParenR"/>
              <a:defRPr/>
            </a:pPr>
            <a:endParaRPr lang="en-US" sz="1800" dirty="0">
              <a:latin typeface="Calibri" pitchFamily="34" charset="0"/>
              <a:ea typeface="Arial" charset="0"/>
              <a:cs typeface="Calibri" pitchFamily="34" charset="0"/>
            </a:endParaRPr>
          </a:p>
          <a:p>
            <a:pPr marL="914400" indent="-569913">
              <a:lnSpc>
                <a:spcPts val="2300"/>
              </a:lnSpc>
              <a:defRPr/>
            </a:pPr>
            <a:endParaRPr lang="en-US" sz="1800" dirty="0">
              <a:latin typeface="Calibri" pitchFamily="34" charset="0"/>
              <a:ea typeface="Arial" charset="0"/>
              <a:cs typeface="Calibri" pitchFamily="34" charset="0"/>
            </a:endParaRPr>
          </a:p>
        </p:txBody>
      </p:sp>
    </p:spTree>
    <p:extLst>
      <p:ext uri="{BB962C8B-B14F-4D97-AF65-F5344CB8AC3E}">
        <p14:creationId xmlns:p14="http://schemas.microsoft.com/office/powerpoint/2010/main" val="152880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txBox="1">
            <a:spLocks/>
          </p:cNvSpPr>
          <p:nvPr/>
        </p:nvSpPr>
        <p:spPr bwMode="auto">
          <a:xfrm>
            <a:off x="638175" y="1811338"/>
            <a:ext cx="8123238" cy="4595812"/>
          </a:xfrm>
          <a:prstGeom prst="rect">
            <a:avLst/>
          </a:prstGeom>
          <a:noFill/>
          <a:ln w="9525">
            <a:noFill/>
            <a:miter lim="800000"/>
            <a:headEnd/>
            <a:tailEnd/>
          </a:ln>
        </p:spPr>
        <p:txBody>
          <a:bodyPr/>
          <a:lstStyle/>
          <a:p>
            <a:pPr lvl="1" indent="-457200">
              <a:lnSpc>
                <a:spcPts val="2300"/>
              </a:lnSpc>
              <a:buClr>
                <a:srgbClr val="C45816"/>
              </a:buClr>
              <a:buSzPct val="150000"/>
              <a:tabLst>
                <a:tab pos="2971800" algn="l"/>
                <a:tab pos="3548063" algn="l"/>
              </a:tabLst>
              <a:defRPr/>
            </a:pPr>
            <a:r>
              <a:rPr lang="en-US" sz="1900" b="1" dirty="0">
                <a:latin typeface="Calibri" pitchFamily="34" charset="0"/>
              </a:rPr>
              <a:t>Distinction Designation Framework Steps</a:t>
            </a:r>
          </a:p>
          <a:p>
            <a:pPr lvl="1" indent="-457200">
              <a:lnSpc>
                <a:spcPts val="2300"/>
              </a:lnSpc>
              <a:buClr>
                <a:srgbClr val="C45816"/>
              </a:buClr>
              <a:buSzPct val="150000"/>
              <a:tabLst>
                <a:tab pos="2971800" algn="l"/>
                <a:tab pos="3548063" algn="l"/>
              </a:tabLst>
              <a:defRPr/>
            </a:pPr>
            <a:endParaRPr lang="en-US" sz="1900" b="1" dirty="0">
              <a:latin typeface="Calibri" pitchFamily="34" charset="0"/>
            </a:endParaRPr>
          </a:p>
          <a:p>
            <a:pPr marL="344488" indent="-344488">
              <a:lnSpc>
                <a:spcPts val="2300"/>
              </a:lnSpc>
              <a:buClr>
                <a:srgbClr val="C45816"/>
              </a:buClr>
              <a:buSzPct val="150000"/>
              <a:buFont typeface="Wingdings" pitchFamily="2" charset="2"/>
              <a:buChar char="§"/>
              <a:tabLst>
                <a:tab pos="2971800" algn="l"/>
                <a:tab pos="3548063" algn="l"/>
              </a:tabLst>
              <a:defRPr/>
            </a:pPr>
            <a:r>
              <a:rPr lang="en-US" sz="1900" dirty="0">
                <a:latin typeface="Calibri" pitchFamily="34" charset="0"/>
              </a:rPr>
              <a:t>The </a:t>
            </a:r>
            <a:r>
              <a:rPr lang="en-US" sz="1900" dirty="0" smtClean="0">
                <a:latin typeface="Calibri" pitchFamily="34" charset="0"/>
              </a:rPr>
              <a:t>framework </a:t>
            </a:r>
            <a:r>
              <a:rPr lang="en-US" sz="1900" dirty="0">
                <a:latin typeface="Calibri" pitchFamily="34" charset="0"/>
              </a:rPr>
              <a:t>for distinction designations uses four steps to determine a campus distinction.  </a:t>
            </a:r>
          </a:p>
          <a:p>
            <a:pPr marL="685800" indent="-342900">
              <a:lnSpc>
                <a:spcPts val="2300"/>
              </a:lnSpc>
              <a:buClr>
                <a:srgbClr val="C45816"/>
              </a:buClr>
              <a:buSzPct val="150000"/>
              <a:buFont typeface="Wingdings" pitchFamily="2" charset="2"/>
              <a:buChar char="§"/>
              <a:tabLst>
                <a:tab pos="2971800" algn="l"/>
                <a:tab pos="3548063" algn="l"/>
              </a:tabLst>
              <a:defRPr/>
            </a:pPr>
            <a:endParaRPr lang="en-US" sz="1900" dirty="0">
              <a:latin typeface="Calibri" pitchFamily="34" charset="0"/>
            </a:endParaRPr>
          </a:p>
          <a:p>
            <a:pPr marL="685800" indent="-342900">
              <a:lnSpc>
                <a:spcPts val="2300"/>
              </a:lnSpc>
              <a:buClr>
                <a:schemeClr val="accent1"/>
              </a:buClr>
              <a:buSzPct val="75000"/>
              <a:buFont typeface="Wingdings 2" pitchFamily="18" charset="2"/>
              <a:buChar char=""/>
              <a:defRPr/>
            </a:pPr>
            <a:r>
              <a:rPr lang="en-US" sz="1900" b="1" dirty="0">
                <a:latin typeface="Calibri" pitchFamily="34" charset="0"/>
              </a:rPr>
              <a:t>Step </a:t>
            </a:r>
            <a:r>
              <a:rPr lang="en-US" sz="1900" b="1" dirty="0" smtClean="0">
                <a:latin typeface="Calibri" pitchFamily="34" charset="0"/>
              </a:rPr>
              <a:t>1: Campus Comparison Group and Profile</a:t>
            </a:r>
            <a:br>
              <a:rPr lang="en-US" sz="1900" b="1" dirty="0" smtClean="0">
                <a:latin typeface="Calibri" pitchFamily="34" charset="0"/>
              </a:rPr>
            </a:br>
            <a:r>
              <a:rPr lang="en-US" sz="1900" dirty="0" smtClean="0">
                <a:latin typeface="Calibri" pitchFamily="34" charset="0"/>
              </a:rPr>
              <a:t>A campus </a:t>
            </a:r>
            <a:r>
              <a:rPr lang="en-US" sz="1900" dirty="0">
                <a:latin typeface="Calibri" pitchFamily="34" charset="0"/>
              </a:rPr>
              <a:t>comparison group </a:t>
            </a:r>
            <a:r>
              <a:rPr lang="en-US" sz="1900" dirty="0" smtClean="0">
                <a:latin typeface="Calibri" pitchFamily="34" charset="0"/>
              </a:rPr>
              <a:t>of 40 campuses is selected for </a:t>
            </a:r>
            <a:r>
              <a:rPr lang="en-US" sz="1900" dirty="0">
                <a:latin typeface="Calibri" pitchFamily="34" charset="0"/>
              </a:rPr>
              <a:t>each </a:t>
            </a:r>
            <a:r>
              <a:rPr lang="en-US" sz="1900" dirty="0" smtClean="0">
                <a:latin typeface="Calibri" pitchFamily="34" charset="0"/>
              </a:rPr>
              <a:t>campus. </a:t>
            </a:r>
            <a:br>
              <a:rPr lang="en-US" sz="1900" dirty="0" smtClean="0">
                <a:latin typeface="Calibri" pitchFamily="34" charset="0"/>
              </a:rPr>
            </a:br>
            <a:r>
              <a:rPr lang="en-US" sz="1900" dirty="0" smtClean="0">
                <a:latin typeface="Calibri" pitchFamily="34" charset="0"/>
              </a:rPr>
              <a:t>Campus </a:t>
            </a:r>
            <a:r>
              <a:rPr lang="en-US" sz="1900" dirty="0">
                <a:latin typeface="Calibri" pitchFamily="34" charset="0"/>
              </a:rPr>
              <a:t>performance </a:t>
            </a:r>
            <a:r>
              <a:rPr lang="en-US" sz="1900" dirty="0" smtClean="0">
                <a:latin typeface="Calibri" pitchFamily="34" charset="0"/>
              </a:rPr>
              <a:t>on each </a:t>
            </a:r>
            <a:r>
              <a:rPr lang="en-US" sz="1900" dirty="0">
                <a:latin typeface="Calibri" pitchFamily="34" charset="0"/>
              </a:rPr>
              <a:t>distinction </a:t>
            </a:r>
            <a:r>
              <a:rPr lang="en-US" sz="1900" dirty="0" smtClean="0">
                <a:latin typeface="Calibri" pitchFamily="34" charset="0"/>
              </a:rPr>
              <a:t>indicator, by subject, is reported.  Comparison groups provided to districts on June 24, 2013.  </a:t>
            </a:r>
            <a:endParaRPr lang="en-US" sz="1900" dirty="0">
              <a:latin typeface="Calibri" pitchFamily="34" charset="0"/>
            </a:endParaRPr>
          </a:p>
          <a:p>
            <a:pPr marL="685800" indent="-342900">
              <a:lnSpc>
                <a:spcPts val="2300"/>
              </a:lnSpc>
              <a:buClr>
                <a:schemeClr val="accent1"/>
              </a:buClr>
              <a:buSzPct val="75000"/>
              <a:buFont typeface="Wingdings 2" pitchFamily="18" charset="2"/>
              <a:buChar char=""/>
              <a:defRPr/>
            </a:pPr>
            <a:endParaRPr lang="en-US" sz="1900" dirty="0">
              <a:latin typeface="Calibri" pitchFamily="34" charset="0"/>
            </a:endParaRPr>
          </a:p>
          <a:p>
            <a:pPr marL="685800" indent="-342900">
              <a:lnSpc>
                <a:spcPts val="2300"/>
              </a:lnSpc>
              <a:buClr>
                <a:schemeClr val="accent1"/>
              </a:buClr>
              <a:buSzPct val="75000"/>
              <a:buFont typeface="Wingdings 2" pitchFamily="18" charset="2"/>
              <a:buChar char=""/>
              <a:defRPr/>
            </a:pPr>
            <a:r>
              <a:rPr lang="en-US" sz="1900" b="1" dirty="0">
                <a:latin typeface="Calibri" pitchFamily="34" charset="0"/>
              </a:rPr>
              <a:t>Step </a:t>
            </a:r>
            <a:r>
              <a:rPr lang="en-US" sz="1900" b="1" dirty="0" smtClean="0">
                <a:latin typeface="Calibri" pitchFamily="34" charset="0"/>
              </a:rPr>
              <a:t>2: Top 25%</a:t>
            </a:r>
            <a:br>
              <a:rPr lang="en-US" sz="1900" b="1" dirty="0" smtClean="0">
                <a:latin typeface="Calibri" pitchFamily="34" charset="0"/>
              </a:rPr>
            </a:br>
            <a:r>
              <a:rPr lang="en-US" sz="1900" dirty="0" smtClean="0">
                <a:latin typeface="Calibri" pitchFamily="34" charset="0"/>
              </a:rPr>
              <a:t>For each indicator, compare </a:t>
            </a:r>
            <a:r>
              <a:rPr lang="en-US" sz="1900" dirty="0">
                <a:latin typeface="Calibri" pitchFamily="34" charset="0"/>
              </a:rPr>
              <a:t>the performance of the target campus to the performance of </a:t>
            </a:r>
            <a:r>
              <a:rPr lang="en-US" sz="1900" dirty="0" smtClean="0">
                <a:latin typeface="Calibri" pitchFamily="34" charset="0"/>
              </a:rPr>
              <a:t>the campuses </a:t>
            </a:r>
            <a:r>
              <a:rPr lang="en-US" sz="1900" dirty="0">
                <a:latin typeface="Calibri" pitchFamily="34" charset="0"/>
              </a:rPr>
              <a:t>in the comparison </a:t>
            </a:r>
            <a:r>
              <a:rPr lang="en-US" sz="1900" dirty="0" smtClean="0">
                <a:latin typeface="Calibri" pitchFamily="34" charset="0"/>
              </a:rPr>
              <a:t>group. </a:t>
            </a:r>
            <a:br>
              <a:rPr lang="en-US" sz="1900" dirty="0" smtClean="0">
                <a:latin typeface="Calibri" pitchFamily="34" charset="0"/>
              </a:rPr>
            </a:br>
            <a:r>
              <a:rPr lang="en-US" sz="1900" dirty="0" smtClean="0">
                <a:latin typeface="Calibri" pitchFamily="34" charset="0"/>
              </a:rPr>
              <a:t>For </a:t>
            </a:r>
            <a:r>
              <a:rPr lang="en-US" sz="1900" dirty="0">
                <a:latin typeface="Calibri" pitchFamily="34" charset="0"/>
              </a:rPr>
              <a:t>example, Campus A is in the top 25% of campuses among</a:t>
            </a:r>
            <a:br>
              <a:rPr lang="en-US" sz="1900" dirty="0">
                <a:latin typeface="Calibri" pitchFamily="34" charset="0"/>
              </a:rPr>
            </a:br>
            <a:r>
              <a:rPr lang="en-US" sz="1900" dirty="0">
                <a:latin typeface="Calibri" pitchFamily="34" charset="0"/>
              </a:rPr>
              <a:t> a 40 campus comparison group on a particular distinction indicator.</a:t>
            </a:r>
          </a:p>
          <a:p>
            <a:pPr lvl="1" indent="-457200">
              <a:lnSpc>
                <a:spcPts val="2300"/>
              </a:lnSpc>
              <a:spcBef>
                <a:spcPts val="1000"/>
              </a:spcBef>
              <a:buClr>
                <a:srgbClr val="C45816"/>
              </a:buClr>
              <a:buSzPct val="150000"/>
              <a:tabLst>
                <a:tab pos="2971800" algn="l"/>
                <a:tab pos="3548063" algn="l"/>
              </a:tabLst>
              <a:defRPr/>
            </a:pPr>
            <a:endParaRPr lang="en-US" sz="1900" dirty="0">
              <a:latin typeface="Calibri" pitchFamily="34" charset="0"/>
            </a:endParaRPr>
          </a:p>
        </p:txBody>
      </p:sp>
      <p:sp>
        <p:nvSpPr>
          <p:cNvPr id="55300" name="Title 3"/>
          <p:cNvSpPr>
            <a:spLocks noGrp="1"/>
          </p:cNvSpPr>
          <p:nvPr>
            <p:ph type="title"/>
          </p:nvPr>
        </p:nvSpPr>
        <p:spPr/>
        <p:txBody>
          <a:bodyPr>
            <a:normAutofit/>
          </a:bodyPr>
          <a:lstStyle/>
          <a:p>
            <a:pPr eaLnBrk="1" hangingPunct="1">
              <a:lnSpc>
                <a:spcPts val="3200"/>
              </a:lnSpc>
            </a:pPr>
            <a:r>
              <a:rPr lang="en-US" sz="3200" b="1" dirty="0" smtClean="0">
                <a:solidFill>
                  <a:srgbClr val="FF0000"/>
                </a:solidFill>
                <a:latin typeface="+mn-lt"/>
                <a:ea typeface="ＭＳ Ｐゴシック" pitchFamily="34" charset="-128"/>
              </a:rPr>
              <a:t>Academic Achievement Distinction Designations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92A0409A-C546-494C-B9CA-75BF24EEB88A}" type="slidenum">
              <a:rPr lang="en-US" smtClean="0">
                <a:latin typeface="+mn-lt"/>
                <a:ea typeface="+mn-ea"/>
                <a:cs typeface="+mn-cs"/>
              </a:rPr>
              <a:pPr fontAlgn="auto">
                <a:spcBef>
                  <a:spcPts val="0"/>
                </a:spcBef>
                <a:spcAft>
                  <a:spcPts val="0"/>
                </a:spcAft>
                <a:defRPr/>
              </a:pPr>
              <a:t>54</a:t>
            </a:fld>
            <a:endParaRPr lang="en-US" dirty="0">
              <a:latin typeface="+mn-lt"/>
              <a:ea typeface="+mn-ea"/>
              <a:cs typeface="+mn-cs"/>
            </a:endParaRPr>
          </a:p>
        </p:txBody>
      </p:sp>
    </p:spTree>
    <p:extLst>
      <p:ext uri="{BB962C8B-B14F-4D97-AF65-F5344CB8AC3E}">
        <p14:creationId xmlns:p14="http://schemas.microsoft.com/office/powerpoint/2010/main" val="4928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5"/>
          <p:cNvSpPr txBox="1">
            <a:spLocks/>
          </p:cNvSpPr>
          <p:nvPr/>
        </p:nvSpPr>
        <p:spPr bwMode="auto">
          <a:xfrm>
            <a:off x="638175" y="1811338"/>
            <a:ext cx="8123238" cy="4595812"/>
          </a:xfrm>
          <a:prstGeom prst="rect">
            <a:avLst/>
          </a:prstGeom>
          <a:noFill/>
          <a:ln w="9525">
            <a:noFill/>
            <a:miter lim="800000"/>
            <a:headEnd/>
            <a:tailEnd/>
          </a:ln>
        </p:spPr>
        <p:txBody>
          <a:bodyPr/>
          <a:lstStyle/>
          <a:p>
            <a:pPr lvl="1" indent="-457200">
              <a:spcBef>
                <a:spcPts val="1000"/>
              </a:spcBef>
              <a:buClr>
                <a:srgbClr val="C45816"/>
              </a:buClr>
              <a:buSzPct val="150000"/>
              <a:tabLst>
                <a:tab pos="2971800" algn="l"/>
                <a:tab pos="3548063" algn="l"/>
              </a:tabLst>
              <a:defRPr/>
            </a:pPr>
            <a:r>
              <a:rPr lang="en-US" sz="1900" b="1" dirty="0">
                <a:latin typeface="Calibri" pitchFamily="34" charset="0"/>
              </a:rPr>
              <a:t>Distinction Designation Framework Steps (continued)</a:t>
            </a:r>
          </a:p>
          <a:p>
            <a:pPr lvl="1" indent="-457200">
              <a:buClr>
                <a:srgbClr val="C45816"/>
              </a:buClr>
              <a:buSzPct val="150000"/>
              <a:tabLst>
                <a:tab pos="2971800" algn="l"/>
                <a:tab pos="3548063" algn="l"/>
              </a:tabLst>
              <a:defRPr/>
            </a:pPr>
            <a:endParaRPr lang="en-US" sz="1900" b="1" dirty="0">
              <a:latin typeface="Calibri" pitchFamily="34" charset="0"/>
            </a:endParaRPr>
          </a:p>
          <a:p>
            <a:pPr marL="571500" indent="-342900">
              <a:lnSpc>
                <a:spcPts val="2400"/>
              </a:lnSpc>
              <a:buClr>
                <a:schemeClr val="accent1"/>
              </a:buClr>
              <a:buSzPct val="75000"/>
              <a:buFont typeface="Wingdings 2" pitchFamily="18" charset="2"/>
              <a:buChar char=""/>
              <a:tabLst>
                <a:tab pos="2971800" algn="l"/>
                <a:tab pos="3548063" algn="l"/>
              </a:tabLst>
              <a:defRPr/>
            </a:pPr>
            <a:r>
              <a:rPr lang="en-US" sz="1900" b="1" dirty="0">
                <a:latin typeface="Calibri" pitchFamily="34" charset="0"/>
              </a:rPr>
              <a:t>Step </a:t>
            </a:r>
            <a:r>
              <a:rPr lang="en-US" sz="1900" b="1" dirty="0" smtClean="0">
                <a:latin typeface="Calibri" pitchFamily="34" charset="0"/>
              </a:rPr>
              <a:t>3: Campus Outcome by Subject</a:t>
            </a:r>
            <a:br>
              <a:rPr lang="en-US" sz="1900" b="1" dirty="0" smtClean="0">
                <a:latin typeface="Calibri" pitchFamily="34" charset="0"/>
              </a:rPr>
            </a:br>
            <a:r>
              <a:rPr lang="en-US" sz="1900" dirty="0" smtClean="0">
                <a:latin typeface="Calibri" pitchFamily="34" charset="0"/>
              </a:rPr>
              <a:t>Generate </a:t>
            </a:r>
            <a:r>
              <a:rPr lang="en-US" sz="1900" dirty="0">
                <a:latin typeface="Calibri" pitchFamily="34" charset="0"/>
              </a:rPr>
              <a:t>a single outcome by subject for each </a:t>
            </a:r>
            <a:r>
              <a:rPr lang="en-US" sz="1900" dirty="0" smtClean="0">
                <a:latin typeface="Calibri" pitchFamily="34" charset="0"/>
              </a:rPr>
              <a:t>campus based on the percent of measures in the top quartile.  For </a:t>
            </a:r>
            <a:r>
              <a:rPr lang="en-US" sz="1900" dirty="0">
                <a:latin typeface="Calibri" pitchFamily="34" charset="0"/>
              </a:rPr>
              <a:t>example, Campus A achieved the top 25% in </a:t>
            </a:r>
            <a:r>
              <a:rPr lang="en-US" sz="1900" b="1" dirty="0">
                <a:latin typeface="Calibri" pitchFamily="34" charset="0"/>
              </a:rPr>
              <a:t>three</a:t>
            </a:r>
            <a:r>
              <a:rPr lang="en-US" sz="1900" dirty="0">
                <a:latin typeface="Calibri" pitchFamily="34" charset="0"/>
              </a:rPr>
              <a:t> of the </a:t>
            </a:r>
            <a:r>
              <a:rPr lang="en-US" sz="1900" b="1" dirty="0">
                <a:latin typeface="Calibri" pitchFamily="34" charset="0"/>
              </a:rPr>
              <a:t>six</a:t>
            </a:r>
            <a:r>
              <a:rPr lang="en-US" sz="1900" dirty="0">
                <a:latin typeface="Calibri" pitchFamily="34" charset="0"/>
              </a:rPr>
              <a:t> </a:t>
            </a:r>
            <a:r>
              <a:rPr lang="en-US" sz="1900" dirty="0" smtClean="0">
                <a:latin typeface="Calibri" pitchFamily="34" charset="0"/>
              </a:rPr>
              <a:t>(50%) mathematics distinction </a:t>
            </a:r>
            <a:r>
              <a:rPr lang="en-US" sz="1900" dirty="0">
                <a:latin typeface="Calibri" pitchFamily="34" charset="0"/>
              </a:rPr>
              <a:t>indicators </a:t>
            </a:r>
            <a:r>
              <a:rPr lang="en-US" sz="1900" dirty="0" smtClean="0">
                <a:latin typeface="Calibri" pitchFamily="34" charset="0"/>
              </a:rPr>
              <a:t>that </a:t>
            </a:r>
            <a:r>
              <a:rPr lang="en-US" sz="1900" dirty="0">
                <a:latin typeface="Calibri" pitchFamily="34" charset="0"/>
              </a:rPr>
              <a:t>were evaluated for the campus. </a:t>
            </a:r>
          </a:p>
          <a:p>
            <a:pPr marL="571500" indent="-342900">
              <a:lnSpc>
                <a:spcPts val="2400"/>
              </a:lnSpc>
              <a:buClr>
                <a:schemeClr val="accent1"/>
              </a:buClr>
              <a:buSzPct val="75000"/>
              <a:buFont typeface="Wingdings 2" pitchFamily="18" charset="2"/>
              <a:buChar char=""/>
              <a:tabLst>
                <a:tab pos="2971800" algn="l"/>
                <a:tab pos="3548063" algn="l"/>
              </a:tabLst>
              <a:defRPr/>
            </a:pPr>
            <a:endParaRPr lang="en-US" sz="1900" dirty="0">
              <a:latin typeface="Calibri" pitchFamily="34" charset="0"/>
            </a:endParaRPr>
          </a:p>
          <a:p>
            <a:pPr marL="571500" indent="-342900">
              <a:lnSpc>
                <a:spcPts val="2400"/>
              </a:lnSpc>
              <a:buClr>
                <a:schemeClr val="accent1"/>
              </a:buClr>
              <a:buSzPct val="75000"/>
              <a:buFont typeface="Wingdings 2" pitchFamily="18" charset="2"/>
              <a:buChar char=""/>
              <a:tabLst>
                <a:tab pos="2971800" algn="l"/>
                <a:tab pos="3548063" algn="l"/>
              </a:tabLst>
              <a:defRPr/>
            </a:pPr>
            <a:r>
              <a:rPr lang="en-US" sz="1900" b="1" dirty="0">
                <a:latin typeface="Calibri" pitchFamily="34" charset="0"/>
              </a:rPr>
              <a:t>Step </a:t>
            </a:r>
            <a:r>
              <a:rPr lang="en-US" sz="1900" b="1" dirty="0" smtClean="0">
                <a:latin typeface="Calibri" pitchFamily="34" charset="0"/>
              </a:rPr>
              <a:t>4: Apply State Target</a:t>
            </a:r>
            <a:br>
              <a:rPr lang="en-US" sz="1900" b="1" dirty="0" smtClean="0">
                <a:latin typeface="Calibri" pitchFamily="34" charset="0"/>
              </a:rPr>
            </a:br>
            <a:r>
              <a:rPr lang="en-US" sz="1900" dirty="0" smtClean="0">
                <a:latin typeface="Calibri" pitchFamily="34" charset="0"/>
              </a:rPr>
              <a:t>The statewide </a:t>
            </a:r>
            <a:r>
              <a:rPr lang="en-US" sz="1900" dirty="0">
                <a:latin typeface="Calibri" pitchFamily="34" charset="0"/>
              </a:rPr>
              <a:t>evaluation of campus outcomes </a:t>
            </a:r>
            <a:r>
              <a:rPr lang="en-US" sz="1900" dirty="0" smtClean="0">
                <a:latin typeface="Calibri" pitchFamily="34" charset="0"/>
              </a:rPr>
              <a:t>identify </a:t>
            </a:r>
            <a:r>
              <a:rPr lang="en-US" sz="1900" dirty="0">
                <a:latin typeface="Calibri" pitchFamily="34" charset="0"/>
              </a:rPr>
              <a:t>the top campus distinction designations by subject.  For </a:t>
            </a:r>
            <a:r>
              <a:rPr lang="en-US" sz="1900" dirty="0" smtClean="0">
                <a:latin typeface="Calibri" pitchFamily="34" charset="0"/>
              </a:rPr>
              <a:t>example</a:t>
            </a:r>
            <a:r>
              <a:rPr lang="en-US" sz="1900" dirty="0">
                <a:latin typeface="Calibri" pitchFamily="34" charset="0"/>
              </a:rPr>
              <a:t>, </a:t>
            </a:r>
            <a:r>
              <a:rPr lang="en-US" sz="1900" dirty="0" smtClean="0">
                <a:latin typeface="Calibri" pitchFamily="34" charset="0"/>
              </a:rPr>
              <a:t>elementary campuses </a:t>
            </a:r>
            <a:r>
              <a:rPr lang="en-US" sz="1900" dirty="0">
                <a:latin typeface="Calibri" pitchFamily="34" charset="0"/>
              </a:rPr>
              <a:t>that outperformed their peers on 50% or more </a:t>
            </a:r>
            <a:r>
              <a:rPr lang="en-US" sz="1900" dirty="0" smtClean="0">
                <a:latin typeface="Calibri" pitchFamily="34" charset="0"/>
              </a:rPr>
              <a:t>of </a:t>
            </a:r>
            <a:r>
              <a:rPr lang="en-US" sz="1900" dirty="0">
                <a:latin typeface="Calibri" pitchFamily="34" charset="0"/>
              </a:rPr>
              <a:t>the mathematics distinction indicators evaluated </a:t>
            </a:r>
            <a:r>
              <a:rPr lang="en-US" sz="1900" dirty="0" smtClean="0">
                <a:latin typeface="Calibri" pitchFamily="34" charset="0"/>
              </a:rPr>
              <a:t>are qualified to receive </a:t>
            </a:r>
            <a:r>
              <a:rPr lang="en-US" sz="1900" dirty="0">
                <a:latin typeface="Calibri" pitchFamily="34" charset="0"/>
              </a:rPr>
              <a:t>an </a:t>
            </a:r>
            <a:r>
              <a:rPr lang="en-US" sz="1900" dirty="0" smtClean="0">
                <a:latin typeface="Calibri" pitchFamily="34" charset="0"/>
              </a:rPr>
              <a:t>academic </a:t>
            </a:r>
            <a:r>
              <a:rPr lang="en-US" sz="1900" dirty="0">
                <a:latin typeface="Calibri" pitchFamily="34" charset="0"/>
              </a:rPr>
              <a:t>distinction in mathematics.</a:t>
            </a:r>
          </a:p>
          <a:p>
            <a:pPr marL="344488" indent="-344488">
              <a:lnSpc>
                <a:spcPts val="2400"/>
              </a:lnSpc>
              <a:buClr>
                <a:srgbClr val="C45816"/>
              </a:buClr>
              <a:buSzPct val="150000"/>
              <a:tabLst>
                <a:tab pos="2971800" algn="l"/>
                <a:tab pos="3548063" algn="l"/>
              </a:tabLst>
              <a:defRPr/>
            </a:pPr>
            <a:endParaRPr lang="en-US" sz="1900" dirty="0">
              <a:latin typeface="Calibri" pitchFamily="34" charset="0"/>
            </a:endParaRPr>
          </a:p>
        </p:txBody>
      </p:sp>
      <p:sp>
        <p:nvSpPr>
          <p:cNvPr id="56324" name="Title 3"/>
          <p:cNvSpPr>
            <a:spLocks noGrp="1"/>
          </p:cNvSpPr>
          <p:nvPr>
            <p:ph type="title"/>
          </p:nvPr>
        </p:nvSpPr>
        <p:spPr/>
        <p:txBody>
          <a:bodyPr>
            <a:normAutofit/>
          </a:bodyPr>
          <a:lstStyle/>
          <a:p>
            <a:pPr eaLnBrk="1" hangingPunct="1">
              <a:lnSpc>
                <a:spcPts val="3200"/>
              </a:lnSpc>
            </a:pPr>
            <a:r>
              <a:rPr lang="en-US" sz="3200" b="1" dirty="0" smtClean="0">
                <a:solidFill>
                  <a:srgbClr val="FF0000"/>
                </a:solidFill>
                <a:latin typeface="+mn-lt"/>
                <a:ea typeface="ＭＳ Ｐゴシック" pitchFamily="34" charset="-128"/>
              </a:rPr>
              <a:t>Academic Achievement Distinction Designations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43BDE77C-1064-4249-B26E-1D2B6F22A55F}" type="slidenum">
              <a:rPr lang="en-US" smtClean="0">
                <a:latin typeface="+mn-lt"/>
                <a:ea typeface="+mn-ea"/>
                <a:cs typeface="+mn-cs"/>
              </a:rPr>
              <a:pPr fontAlgn="auto">
                <a:spcBef>
                  <a:spcPts val="0"/>
                </a:spcBef>
                <a:spcAft>
                  <a:spcPts val="0"/>
                </a:spcAft>
                <a:defRPr/>
              </a:pPr>
              <a:t>55</a:t>
            </a:fld>
            <a:endParaRPr lang="en-US" dirty="0">
              <a:latin typeface="+mn-lt"/>
              <a:ea typeface="+mn-ea"/>
              <a:cs typeface="+mn-cs"/>
            </a:endParaRPr>
          </a:p>
        </p:txBody>
      </p:sp>
    </p:spTree>
    <p:extLst>
      <p:ext uri="{BB962C8B-B14F-4D97-AF65-F5344CB8AC3E}">
        <p14:creationId xmlns:p14="http://schemas.microsoft.com/office/powerpoint/2010/main" val="266016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5"/>
          <p:cNvSpPr txBox="1">
            <a:spLocks/>
          </p:cNvSpPr>
          <p:nvPr/>
        </p:nvSpPr>
        <p:spPr bwMode="auto">
          <a:xfrm>
            <a:off x="638175" y="1811338"/>
            <a:ext cx="8328025" cy="4595812"/>
          </a:xfrm>
          <a:prstGeom prst="rect">
            <a:avLst/>
          </a:prstGeom>
          <a:noFill/>
          <a:ln w="9525">
            <a:noFill/>
            <a:miter lim="800000"/>
            <a:headEnd/>
            <a:tailEnd/>
          </a:ln>
        </p:spPr>
        <p:txBody>
          <a:bodyPr/>
          <a:lstStyle/>
          <a:p>
            <a:pPr lvl="1" indent="-457200">
              <a:lnSpc>
                <a:spcPts val="2400"/>
              </a:lnSpc>
              <a:spcBef>
                <a:spcPts val="1000"/>
              </a:spcBef>
              <a:buClr>
                <a:srgbClr val="C45816"/>
              </a:buClr>
              <a:buSzPct val="150000"/>
              <a:tabLst>
                <a:tab pos="2971800" algn="l"/>
                <a:tab pos="3548063" algn="l"/>
              </a:tabLst>
            </a:pPr>
            <a:r>
              <a:rPr lang="en-US" sz="1900" b="1" dirty="0" smtClean="0">
                <a:latin typeface="Calibri" pitchFamily="34" charset="0"/>
              </a:rPr>
              <a:t>Distinction Designation </a:t>
            </a:r>
            <a:r>
              <a:rPr lang="en-US" sz="1900" b="1" dirty="0">
                <a:latin typeface="Calibri" pitchFamily="34" charset="0"/>
              </a:rPr>
              <a:t>Targets</a:t>
            </a:r>
          </a:p>
          <a:p>
            <a:pPr lvl="1" indent="-457200">
              <a:lnSpc>
                <a:spcPts val="2400"/>
              </a:lnSpc>
              <a:buClr>
                <a:srgbClr val="C45816"/>
              </a:buClr>
              <a:buSzPct val="150000"/>
              <a:tabLst>
                <a:tab pos="2971800" algn="l"/>
                <a:tab pos="3548063" algn="l"/>
              </a:tabLst>
            </a:pPr>
            <a:endParaRPr lang="en-US" sz="1900" b="1" dirty="0">
              <a:latin typeface="Calibri" pitchFamily="34" charset="0"/>
            </a:endParaRPr>
          </a:p>
          <a:p>
            <a:pPr marL="344488" indent="-344488">
              <a:lnSpc>
                <a:spcPts val="2400"/>
              </a:lnSpc>
              <a:buClr>
                <a:srgbClr val="C45816"/>
              </a:buClr>
              <a:buSzPct val="150000"/>
              <a:buFont typeface="Wingdings" pitchFamily="2" charset="2"/>
              <a:buChar char="§"/>
              <a:tabLst>
                <a:tab pos="2971800" algn="l"/>
                <a:tab pos="3548063" algn="l"/>
              </a:tabLst>
            </a:pPr>
            <a:r>
              <a:rPr lang="en-US" sz="1900" dirty="0">
                <a:latin typeface="Calibri" pitchFamily="34" charset="0"/>
              </a:rPr>
              <a:t>Campuses in the top 25% (top quartile) of their campus comparison group </a:t>
            </a:r>
            <a:br>
              <a:rPr lang="en-US" sz="1900" dirty="0">
                <a:latin typeface="Calibri" pitchFamily="34" charset="0"/>
              </a:rPr>
            </a:br>
            <a:r>
              <a:rPr lang="en-US" sz="1900" dirty="0">
                <a:latin typeface="Calibri" pitchFamily="34" charset="0"/>
              </a:rPr>
              <a:t>in Step 2 are eligible for a distinction designation for that subject area.</a:t>
            </a:r>
          </a:p>
          <a:p>
            <a:pPr marL="344488" indent="-344488">
              <a:lnSpc>
                <a:spcPts val="2400"/>
              </a:lnSpc>
              <a:buClr>
                <a:srgbClr val="C45816"/>
              </a:buClr>
              <a:buSzPct val="150000"/>
              <a:buFont typeface="Wingdings" pitchFamily="2" charset="2"/>
              <a:buChar char="§"/>
              <a:tabLst>
                <a:tab pos="2971800" algn="l"/>
                <a:tab pos="3548063" algn="l"/>
              </a:tabLst>
            </a:pPr>
            <a:endParaRPr lang="en-US" sz="1900" dirty="0">
              <a:latin typeface="Calibri" pitchFamily="34" charset="0"/>
            </a:endParaRPr>
          </a:p>
          <a:p>
            <a:pPr marL="344488" indent="-344488">
              <a:lnSpc>
                <a:spcPts val="2400"/>
              </a:lnSpc>
              <a:buClr>
                <a:srgbClr val="C45816"/>
              </a:buClr>
              <a:buSzPct val="150000"/>
              <a:buFont typeface="Wingdings" pitchFamily="2" charset="2"/>
              <a:buChar char="§"/>
              <a:tabLst>
                <a:tab pos="2971800" algn="l"/>
                <a:tab pos="3548063" algn="l"/>
              </a:tabLst>
            </a:pPr>
            <a:r>
              <a:rPr lang="en-US" sz="1900" dirty="0" smtClean="0">
                <a:latin typeface="Calibri" pitchFamily="34" charset="0"/>
              </a:rPr>
              <a:t>Statewide Targets are designated by type of campus:</a:t>
            </a:r>
            <a:br>
              <a:rPr lang="en-US" sz="1900" dirty="0" smtClean="0">
                <a:latin typeface="Calibri" pitchFamily="34" charset="0"/>
              </a:rPr>
            </a:br>
            <a:endParaRPr lang="en-US" sz="1900" dirty="0" smtClean="0">
              <a:latin typeface="Calibri" pitchFamily="34" charset="0"/>
            </a:endParaRPr>
          </a:p>
          <a:p>
            <a:pPr marL="801688" lvl="1" indent="-344488">
              <a:lnSpc>
                <a:spcPts val="2400"/>
              </a:lnSpc>
              <a:buClr>
                <a:srgbClr val="C45816"/>
              </a:buClr>
              <a:buSzPct val="150000"/>
              <a:buFont typeface="Wingdings" pitchFamily="2" charset="2"/>
              <a:buChar char="§"/>
              <a:tabLst>
                <a:tab pos="2971800" algn="l"/>
                <a:tab pos="3548063" algn="l"/>
              </a:tabLst>
            </a:pPr>
            <a:r>
              <a:rPr lang="en-US" sz="1900" b="1" dirty="0" smtClean="0">
                <a:latin typeface="Calibri" pitchFamily="34" charset="0"/>
              </a:rPr>
              <a:t>Elementary </a:t>
            </a:r>
            <a:r>
              <a:rPr lang="en-US" sz="1900" b="1" dirty="0">
                <a:latin typeface="Calibri" pitchFamily="34" charset="0"/>
              </a:rPr>
              <a:t>and middle school </a:t>
            </a:r>
            <a:r>
              <a:rPr lang="en-US" sz="1900" dirty="0">
                <a:latin typeface="Calibri" pitchFamily="34" charset="0"/>
              </a:rPr>
              <a:t>campuses in the top quartile on at least </a:t>
            </a:r>
            <a:r>
              <a:rPr lang="en-US" sz="1900" b="1" dirty="0">
                <a:latin typeface="Calibri" pitchFamily="34" charset="0"/>
              </a:rPr>
              <a:t>50% </a:t>
            </a:r>
            <a:r>
              <a:rPr lang="en-US" sz="1900" dirty="0" smtClean="0">
                <a:latin typeface="Calibri" pitchFamily="34" charset="0"/>
              </a:rPr>
              <a:t>of </a:t>
            </a:r>
            <a:r>
              <a:rPr lang="en-US" sz="1900" dirty="0">
                <a:latin typeface="Calibri" pitchFamily="34" charset="0"/>
              </a:rPr>
              <a:t>their eligible measures </a:t>
            </a:r>
            <a:r>
              <a:rPr lang="en-US" sz="1900" dirty="0" smtClean="0">
                <a:latin typeface="Calibri" pitchFamily="34" charset="0"/>
              </a:rPr>
              <a:t>are qualified to receive </a:t>
            </a:r>
            <a:r>
              <a:rPr lang="en-US" sz="1900" dirty="0">
                <a:latin typeface="Calibri" pitchFamily="34" charset="0"/>
              </a:rPr>
              <a:t>a distinction designation for that subject area.</a:t>
            </a:r>
          </a:p>
          <a:p>
            <a:pPr marL="344488" indent="-344488">
              <a:lnSpc>
                <a:spcPts val="2400"/>
              </a:lnSpc>
              <a:buClr>
                <a:srgbClr val="C45816"/>
              </a:buClr>
              <a:buSzPct val="150000"/>
              <a:buFont typeface="Wingdings" pitchFamily="2" charset="2"/>
              <a:buChar char="§"/>
              <a:tabLst>
                <a:tab pos="2971800" algn="l"/>
                <a:tab pos="3548063" algn="l"/>
              </a:tabLst>
            </a:pPr>
            <a:endParaRPr lang="en-US" sz="1900" dirty="0">
              <a:latin typeface="Calibri" pitchFamily="34" charset="0"/>
            </a:endParaRPr>
          </a:p>
          <a:p>
            <a:pPr marL="801688" lvl="1" indent="-344488">
              <a:lnSpc>
                <a:spcPts val="2400"/>
              </a:lnSpc>
              <a:buClr>
                <a:srgbClr val="C45816"/>
              </a:buClr>
              <a:buSzPct val="150000"/>
              <a:buFont typeface="Wingdings" pitchFamily="2" charset="2"/>
              <a:buChar char="§"/>
              <a:tabLst>
                <a:tab pos="2971800" algn="l"/>
                <a:tab pos="3548063" algn="l"/>
              </a:tabLst>
            </a:pPr>
            <a:r>
              <a:rPr lang="en-US" sz="1900" b="1" dirty="0">
                <a:latin typeface="Calibri" pitchFamily="34" charset="0"/>
              </a:rPr>
              <a:t>High </a:t>
            </a:r>
            <a:r>
              <a:rPr lang="en-US" sz="1900" b="1" dirty="0" smtClean="0">
                <a:latin typeface="Calibri" pitchFamily="34" charset="0"/>
              </a:rPr>
              <a:t>schools and K-12 Campuses </a:t>
            </a:r>
            <a:r>
              <a:rPr lang="en-US" sz="1900" dirty="0">
                <a:latin typeface="Calibri" pitchFamily="34" charset="0"/>
              </a:rPr>
              <a:t>in the top quartile on at least </a:t>
            </a:r>
            <a:r>
              <a:rPr lang="en-US" sz="1900" b="1" dirty="0">
                <a:latin typeface="Calibri" pitchFamily="34" charset="0"/>
              </a:rPr>
              <a:t>33% </a:t>
            </a:r>
            <a:r>
              <a:rPr lang="en-US" sz="1900" dirty="0">
                <a:latin typeface="Calibri" pitchFamily="34" charset="0"/>
              </a:rPr>
              <a:t>of their eligible measures </a:t>
            </a:r>
            <a:r>
              <a:rPr lang="en-US" sz="1900" dirty="0" smtClean="0">
                <a:latin typeface="Calibri" pitchFamily="34" charset="0"/>
              </a:rPr>
              <a:t>are qualified to receive </a:t>
            </a:r>
            <a:r>
              <a:rPr lang="en-US" sz="1900" dirty="0">
                <a:latin typeface="Calibri" pitchFamily="34" charset="0"/>
              </a:rPr>
              <a:t>a distinction designation for that subject area.</a:t>
            </a:r>
          </a:p>
          <a:p>
            <a:pPr marL="344488" indent="-344488">
              <a:lnSpc>
                <a:spcPts val="2400"/>
              </a:lnSpc>
              <a:buClr>
                <a:srgbClr val="C45816"/>
              </a:buClr>
              <a:buSzPct val="150000"/>
              <a:tabLst>
                <a:tab pos="2971800" algn="l"/>
                <a:tab pos="3548063" algn="l"/>
              </a:tabLst>
            </a:pPr>
            <a:endParaRPr lang="en-US" sz="2000" dirty="0">
              <a:latin typeface="Calibri" pitchFamily="34" charset="0"/>
            </a:endParaRPr>
          </a:p>
        </p:txBody>
      </p:sp>
      <p:sp>
        <p:nvSpPr>
          <p:cNvPr id="57348" name="Title 3"/>
          <p:cNvSpPr>
            <a:spLocks noGrp="1"/>
          </p:cNvSpPr>
          <p:nvPr>
            <p:ph type="title"/>
          </p:nvPr>
        </p:nvSpPr>
        <p:spPr/>
        <p:txBody>
          <a:bodyPr>
            <a:normAutofit/>
          </a:bodyPr>
          <a:lstStyle/>
          <a:p>
            <a:pPr eaLnBrk="1" hangingPunct="1">
              <a:lnSpc>
                <a:spcPts val="3200"/>
              </a:lnSpc>
            </a:pPr>
            <a:r>
              <a:rPr lang="en-US" sz="3200" b="1" dirty="0" smtClean="0">
                <a:solidFill>
                  <a:srgbClr val="FF0000"/>
                </a:solidFill>
                <a:latin typeface="+mn-lt"/>
                <a:ea typeface="ＭＳ Ｐゴシック" pitchFamily="34" charset="-128"/>
              </a:rPr>
              <a:t>Academic Achievement Distinction Designations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C9C8BDB8-C07E-4BA9-BBE9-868D7C3C32DB}" type="slidenum">
              <a:rPr lang="en-US" smtClean="0">
                <a:latin typeface="+mn-lt"/>
                <a:ea typeface="+mn-ea"/>
                <a:cs typeface="+mn-cs"/>
              </a:rPr>
              <a:pPr fontAlgn="auto">
                <a:spcBef>
                  <a:spcPts val="0"/>
                </a:spcBef>
                <a:spcAft>
                  <a:spcPts val="0"/>
                </a:spcAft>
                <a:defRPr/>
              </a:pPr>
              <a:t>56</a:t>
            </a:fld>
            <a:endParaRPr lang="en-US" dirty="0">
              <a:latin typeface="+mn-lt"/>
              <a:ea typeface="+mn-ea"/>
              <a:cs typeface="+mn-cs"/>
            </a:endParaRPr>
          </a:p>
        </p:txBody>
      </p:sp>
    </p:spTree>
    <p:extLst>
      <p:ext uri="{BB962C8B-B14F-4D97-AF65-F5344CB8AC3E}">
        <p14:creationId xmlns:p14="http://schemas.microsoft.com/office/powerpoint/2010/main" val="270945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2014  Accountability  and Testing </a:t>
            </a:r>
            <a:endParaRPr lang="en-US" dirty="0"/>
          </a:p>
        </p:txBody>
      </p:sp>
      <p:sp>
        <p:nvSpPr>
          <p:cNvPr id="4" name="Text Placeholder 3"/>
          <p:cNvSpPr>
            <a:spLocks noGrp="1"/>
          </p:cNvSpPr>
          <p:nvPr>
            <p:ph type="body" idx="1"/>
          </p:nvPr>
        </p:nvSpPr>
        <p:spPr>
          <a:xfrm>
            <a:off x="3505200" y="2057400"/>
            <a:ext cx="4684713" cy="649688"/>
          </a:xfrm>
        </p:spPr>
        <p:txBody>
          <a:bodyPr>
            <a:normAutofit/>
          </a:bodyPr>
          <a:lstStyle/>
          <a:p>
            <a:r>
              <a:rPr lang="en-US" sz="2400" b="1" dirty="0" smtClean="0"/>
              <a:t>Looking at what is ahead</a:t>
            </a:r>
            <a:r>
              <a:rPr lang="en-US" b="1" dirty="0" smtClean="0"/>
              <a:t>….</a:t>
            </a:r>
            <a:endParaRPr lang="en-US" sz="2400" b="1" dirty="0"/>
          </a:p>
        </p:txBody>
      </p:sp>
    </p:spTree>
    <p:extLst>
      <p:ext uri="{BB962C8B-B14F-4D97-AF65-F5344CB8AC3E}">
        <p14:creationId xmlns:p14="http://schemas.microsoft.com/office/powerpoint/2010/main" val="297722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AYP – The USDE Waiver</a:t>
            </a:r>
            <a:endParaRPr lang="en-US" dirty="0"/>
          </a:p>
        </p:txBody>
      </p:sp>
      <p:sp>
        <p:nvSpPr>
          <p:cNvPr id="5" name="Content Placeholder 4"/>
          <p:cNvSpPr>
            <a:spLocks noGrp="1"/>
          </p:cNvSpPr>
          <p:nvPr>
            <p:ph idx="1"/>
          </p:nvPr>
        </p:nvSpPr>
        <p:spPr>
          <a:xfrm>
            <a:off x="457200" y="1371600"/>
            <a:ext cx="8229600" cy="4635691"/>
          </a:xfrm>
        </p:spPr>
        <p:txBody>
          <a:bodyPr>
            <a:normAutofit fontScale="92500"/>
          </a:bodyPr>
          <a:lstStyle/>
          <a:p>
            <a:pPr>
              <a:buFont typeface="Arial" pitchFamily="34" charset="0"/>
              <a:buChar char="•"/>
            </a:pPr>
            <a:r>
              <a:rPr lang="en-US" sz="2400" dirty="0" smtClean="0"/>
              <a:t>TEA has requested that the USDE waive specific provisions of the Elementary and Secondary Education Act (ESEA).  </a:t>
            </a:r>
          </a:p>
          <a:p>
            <a:pPr marL="109728" indent="0">
              <a:buNone/>
            </a:pPr>
            <a:endParaRPr lang="en-US" sz="900" dirty="0" smtClean="0"/>
          </a:p>
          <a:p>
            <a:pPr marL="690372" lvl="2" indent="-342900">
              <a:spcBef>
                <a:spcPts val="400"/>
              </a:spcBef>
              <a:buClr>
                <a:srgbClr val="C00000"/>
              </a:buClr>
              <a:buSzPct val="68000"/>
              <a:buFont typeface="Arial" pitchFamily="34" charset="0"/>
              <a:buChar char="•"/>
            </a:pPr>
            <a:r>
              <a:rPr lang="en-US" sz="1800" dirty="0"/>
              <a:t>The waiver requests that the current Adequate Yearly Progress (AYP) calculations and performance targets be replaced with the state’s accountability rating system</a:t>
            </a:r>
            <a:r>
              <a:rPr lang="en-US" sz="1800" dirty="0" smtClean="0"/>
              <a:t>.</a:t>
            </a:r>
            <a:endParaRPr lang="en-US" sz="1800" dirty="0"/>
          </a:p>
          <a:p>
            <a:endParaRPr lang="en-US" sz="800" dirty="0" smtClean="0"/>
          </a:p>
          <a:p>
            <a:pPr>
              <a:buFont typeface="Arial" pitchFamily="34" charset="0"/>
              <a:buChar char="•"/>
            </a:pPr>
            <a:r>
              <a:rPr lang="en-US" sz="2400" dirty="0"/>
              <a:t>If the waiver is not approved, the commissioner will have to consider other options that will meet federal requirements for 2013</a:t>
            </a:r>
            <a:r>
              <a:rPr lang="en-US" sz="2400" dirty="0" smtClean="0"/>
              <a:t>.</a:t>
            </a:r>
          </a:p>
          <a:p>
            <a:pPr marL="109728" indent="0">
              <a:buNone/>
            </a:pPr>
            <a:endParaRPr lang="en-US" sz="800" dirty="0" smtClean="0"/>
          </a:p>
          <a:p>
            <a:pPr>
              <a:buFont typeface="Arial" pitchFamily="34" charset="0"/>
              <a:buChar char="•"/>
            </a:pPr>
            <a:r>
              <a:rPr lang="en-US" sz="2400" dirty="0" smtClean="0"/>
              <a:t>It is unknown when the AYP Accountability Ratings for 2013 will be announced.  </a:t>
            </a:r>
          </a:p>
          <a:p>
            <a:pPr>
              <a:buFont typeface="Arial" pitchFamily="34" charset="0"/>
              <a:buChar char="•"/>
            </a:pPr>
            <a:endParaRPr lang="en-US" sz="2400" dirty="0"/>
          </a:p>
          <a:p>
            <a:pPr>
              <a:buFont typeface="Arial" pitchFamily="34" charset="0"/>
              <a:buChar char="•"/>
            </a:pPr>
            <a:r>
              <a:rPr lang="en-US" sz="2400" dirty="0" smtClean="0"/>
              <a:t>100% </a:t>
            </a:r>
            <a:r>
              <a:rPr lang="en-US" sz="2400" dirty="0" smtClean="0">
                <a:sym typeface="Wingdings" pitchFamily="2" charset="2"/>
              </a:rPr>
              <a:t>in 2014 </a:t>
            </a:r>
            <a:endParaRPr lang="en-US" sz="2400" dirty="0"/>
          </a:p>
          <a:p>
            <a:endParaRPr lang="en-US" sz="2400" dirty="0" smtClean="0"/>
          </a:p>
          <a:p>
            <a:pPr marL="109728" indent="0">
              <a:buNone/>
            </a:pPr>
            <a:endParaRPr lang="en-US" sz="2400" dirty="0" smtClean="0"/>
          </a:p>
          <a:p>
            <a:pPr marL="393192" lvl="1" indent="0">
              <a:buNone/>
            </a:pPr>
            <a:endParaRPr lang="en-US" sz="2000" dirty="0" smtClean="0"/>
          </a:p>
        </p:txBody>
      </p:sp>
    </p:spTree>
    <p:extLst>
      <p:ext uri="{BB962C8B-B14F-4D97-AF65-F5344CB8AC3E}">
        <p14:creationId xmlns:p14="http://schemas.microsoft.com/office/powerpoint/2010/main" val="98198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229600" cy="990600"/>
          </a:xfrm>
        </p:spPr>
        <p:txBody>
          <a:bodyPr vert="horz">
            <a:normAutofit/>
          </a:bodyPr>
          <a:lstStyle/>
          <a:p>
            <a:r>
              <a:rPr lang="en-US" sz="3800" dirty="0" smtClean="0"/>
              <a:t>Phase-in Level  - Met Satisfactory</a:t>
            </a:r>
            <a:endParaRPr lang="en-US" sz="3800" dirty="0"/>
          </a:p>
        </p:txBody>
      </p:sp>
      <p:graphicFrame>
        <p:nvGraphicFramePr>
          <p:cNvPr id="5" name="Table 4"/>
          <p:cNvGraphicFramePr>
            <a:graphicFrameLocks noGrp="1"/>
          </p:cNvGraphicFramePr>
          <p:nvPr>
            <p:extLst>
              <p:ext uri="{D42A27DB-BD31-4B8C-83A1-F6EECF244321}">
                <p14:modId xmlns:p14="http://schemas.microsoft.com/office/powerpoint/2010/main" val="3014295992"/>
              </p:ext>
            </p:extLst>
          </p:nvPr>
        </p:nvGraphicFramePr>
        <p:xfrm>
          <a:off x="1295400" y="1371600"/>
          <a:ext cx="6553199" cy="5333993"/>
        </p:xfrm>
        <a:graphic>
          <a:graphicData uri="http://schemas.openxmlformats.org/drawingml/2006/table">
            <a:tbl>
              <a:tblPr firstRow="1" firstCol="1" bandRow="1">
                <a:tableStyleId>{5C22544A-7EE6-4342-B048-85BDC9FD1C3A}</a:tableStyleId>
              </a:tblPr>
              <a:tblGrid>
                <a:gridCol w="983272"/>
                <a:gridCol w="2242918"/>
                <a:gridCol w="1109003"/>
                <a:gridCol w="1109003"/>
                <a:gridCol w="1109003"/>
              </a:tblGrid>
              <a:tr h="405304">
                <a:tc gridSpan="2">
                  <a:txBody>
                    <a:bodyPr/>
                    <a:lstStyle/>
                    <a:p>
                      <a:pPr marL="0" marR="0" algn="ctr">
                        <a:lnSpc>
                          <a:spcPct val="115000"/>
                        </a:lnSpc>
                        <a:spcBef>
                          <a:spcPts val="0"/>
                        </a:spcBef>
                        <a:spcAft>
                          <a:spcPts val="0"/>
                        </a:spcAft>
                      </a:pPr>
                      <a:r>
                        <a:rPr lang="en-US" sz="1600" dirty="0">
                          <a:effectLst/>
                        </a:rPr>
                        <a:t>Subject</a:t>
                      </a:r>
                      <a:endParaRPr lang="en-US" sz="1600" dirty="0">
                        <a:effectLst/>
                        <a:latin typeface="Verdana"/>
                        <a:ea typeface="Calibri"/>
                        <a:cs typeface="Times New Roman"/>
                      </a:endParaRPr>
                    </a:p>
                  </a:txBody>
                  <a:tcPr marL="57501" marR="57501" marT="0" marB="0"/>
                </a:tc>
                <a:tc h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Phase 1</a:t>
                      </a:r>
                      <a:endParaRPr lang="en-US" sz="160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600" dirty="0">
                          <a:effectLst/>
                        </a:rPr>
                        <a:t>Phase 2</a:t>
                      </a:r>
                      <a:endParaRPr lang="en-US" sz="160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Final</a:t>
                      </a:r>
                      <a:endParaRPr lang="en-US" sz="1600" dirty="0">
                        <a:effectLst/>
                        <a:latin typeface="+mj-lt"/>
                        <a:ea typeface="Calibri"/>
                        <a:cs typeface="Times New Roman"/>
                      </a:endParaRPr>
                    </a:p>
                  </a:txBody>
                  <a:tcPr marL="57501" marR="57501" marT="0" marB="0"/>
                </a:tc>
              </a:tr>
              <a:tr h="225282">
                <a:tc rowSpan="6">
                  <a:txBody>
                    <a:bodyPr/>
                    <a:lstStyle/>
                    <a:p>
                      <a:pPr marL="0" marR="0">
                        <a:lnSpc>
                          <a:spcPct val="115000"/>
                        </a:lnSpc>
                        <a:spcBef>
                          <a:spcPts val="0"/>
                        </a:spcBef>
                        <a:spcAft>
                          <a:spcPts val="0"/>
                        </a:spcAft>
                      </a:pPr>
                      <a:endParaRPr lang="en-US" sz="900" dirty="0">
                        <a:effectLst/>
                      </a:endParaRPr>
                    </a:p>
                    <a:p>
                      <a:pPr marL="0" marR="0">
                        <a:lnSpc>
                          <a:spcPct val="115000"/>
                        </a:lnSpc>
                        <a:spcBef>
                          <a:spcPts val="0"/>
                        </a:spcBef>
                        <a:spcAft>
                          <a:spcPts val="1000"/>
                        </a:spcAft>
                      </a:pPr>
                      <a:r>
                        <a:rPr lang="en-US" sz="1200" dirty="0">
                          <a:effectLst/>
                        </a:rPr>
                        <a:t>Reading</a:t>
                      </a: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a:effectLst/>
                        </a:rPr>
                        <a:t>Grade 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50%</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75%</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77%</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78%</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77%</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76%</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75%</a:t>
                      </a:r>
                      <a:endParaRPr lang="en-US" sz="1200" b="0" dirty="0">
                        <a:effectLst/>
                        <a:latin typeface="Verdana"/>
                        <a:ea typeface="Calibri"/>
                        <a:cs typeface="Times New Roman"/>
                      </a:endParaRPr>
                    </a:p>
                  </a:txBody>
                  <a:tcPr marL="57501" marR="57501" marT="0" marB="0"/>
                </a:tc>
              </a:tr>
              <a:tr h="225282">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225282">
                <a:tc rowSpan="6">
                  <a:txBody>
                    <a:bodyPr/>
                    <a:lstStyle/>
                    <a:p>
                      <a:pPr marL="0" marR="0" algn="l">
                        <a:lnSpc>
                          <a:spcPct val="115000"/>
                        </a:lnSpc>
                        <a:spcBef>
                          <a:spcPts val="0"/>
                        </a:spcBef>
                        <a:spcAft>
                          <a:spcPts val="1000"/>
                        </a:spcAft>
                      </a:pPr>
                      <a:r>
                        <a:rPr lang="en-US" sz="1200" dirty="0" smtClean="0">
                          <a:effectLst/>
                        </a:rPr>
                        <a:t>Math</a:t>
                      </a: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a:effectLst/>
                        </a:rPr>
                        <a:t>Grade 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59%</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72%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83%</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60%</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73%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81%</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78%</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42%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71%</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43%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67%</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39%</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63%</a:t>
                      </a:r>
                      <a:endParaRPr lang="en-US" sz="1200" b="0" dirty="0">
                        <a:effectLst/>
                        <a:latin typeface="Verdana"/>
                        <a:ea typeface="Calibri"/>
                        <a:cs typeface="Times New Roman"/>
                      </a:endParaRPr>
                    </a:p>
                  </a:txBody>
                  <a:tcPr marL="57501" marR="57501" marT="0" marB="0"/>
                </a:tc>
              </a:tr>
              <a:tr h="225282">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225282">
                <a:tc rowSpan="2">
                  <a:txBody>
                    <a:bodyPr/>
                    <a:lstStyle/>
                    <a:p>
                      <a:pPr marL="0" marR="0">
                        <a:lnSpc>
                          <a:spcPct val="115000"/>
                        </a:lnSpc>
                        <a:spcBef>
                          <a:spcPts val="0"/>
                        </a:spcBef>
                        <a:spcAft>
                          <a:spcPts val="0"/>
                        </a:spcAft>
                      </a:pPr>
                      <a:endParaRPr lang="en-US" sz="900" dirty="0">
                        <a:effectLst/>
                      </a:endParaRPr>
                    </a:p>
                    <a:p>
                      <a:pPr marL="0" marR="0">
                        <a:lnSpc>
                          <a:spcPct val="115000"/>
                        </a:lnSpc>
                        <a:spcBef>
                          <a:spcPts val="0"/>
                        </a:spcBef>
                        <a:spcAft>
                          <a:spcPts val="1000"/>
                        </a:spcAft>
                      </a:pPr>
                      <a:r>
                        <a:rPr lang="en-US" sz="1200" dirty="0">
                          <a:effectLst/>
                        </a:rPr>
                        <a:t>Science</a:t>
                      </a: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a:effectLst/>
                        </a:rPr>
                        <a:t>Grade 5</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59%</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70%</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80%</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72%</a:t>
                      </a:r>
                      <a:endParaRPr lang="en-US" sz="1200" b="0" dirty="0">
                        <a:effectLst/>
                        <a:latin typeface="Verdana"/>
                        <a:ea typeface="Calibri"/>
                        <a:cs typeface="Times New Roman"/>
                      </a:endParaRPr>
                    </a:p>
                  </a:txBody>
                  <a:tcPr marL="57501" marR="57501" marT="0" marB="0"/>
                </a:tc>
              </a:tr>
              <a:tr h="225282">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423049">
                <a:tc>
                  <a:txBody>
                    <a:bodyPr/>
                    <a:lstStyle/>
                    <a:p>
                      <a:pPr marL="0" marR="0">
                        <a:lnSpc>
                          <a:spcPct val="115000"/>
                        </a:lnSpc>
                        <a:spcBef>
                          <a:spcPts val="0"/>
                        </a:spcBef>
                        <a:spcAft>
                          <a:spcPts val="1000"/>
                        </a:spcAft>
                      </a:pPr>
                      <a:r>
                        <a:rPr lang="en-US" sz="1200" dirty="0" smtClean="0">
                          <a:effectLst/>
                        </a:rPr>
                        <a:t>Social Studies</a:t>
                      </a: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a:effectLst/>
                        </a:rPr>
                        <a:t>Grade 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50%</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73%</a:t>
                      </a:r>
                      <a:endParaRPr lang="en-US" sz="1200" b="0" dirty="0">
                        <a:effectLst/>
                        <a:latin typeface="Verdana"/>
                        <a:ea typeface="Calibri"/>
                        <a:cs typeface="Times New Roman"/>
                      </a:endParaRPr>
                    </a:p>
                  </a:txBody>
                  <a:tcPr marL="57501" marR="57501" marT="0" marB="0"/>
                </a:tc>
              </a:tr>
              <a:tr h="225282">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225282">
                <a:tc rowSpan="2">
                  <a:txBody>
                    <a:bodyPr/>
                    <a:lstStyle/>
                    <a:p>
                      <a:pPr marL="0" marR="0">
                        <a:lnSpc>
                          <a:spcPct val="115000"/>
                        </a:lnSpc>
                        <a:spcBef>
                          <a:spcPts val="0"/>
                        </a:spcBef>
                        <a:spcAft>
                          <a:spcPts val="0"/>
                        </a:spcAft>
                      </a:pPr>
                      <a:endParaRPr lang="en-US" sz="900" dirty="0">
                        <a:effectLst/>
                      </a:endParaRPr>
                    </a:p>
                    <a:p>
                      <a:pPr marL="0" marR="0">
                        <a:lnSpc>
                          <a:spcPct val="115000"/>
                        </a:lnSpc>
                        <a:spcBef>
                          <a:spcPts val="0"/>
                        </a:spcBef>
                        <a:spcAft>
                          <a:spcPts val="1000"/>
                        </a:spcAft>
                      </a:pPr>
                      <a:r>
                        <a:rPr lang="en-US" sz="1200" dirty="0">
                          <a:effectLst/>
                        </a:rPr>
                        <a:t>Writing</a:t>
                      </a: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a:effectLst/>
                        </a:rPr>
                        <a:t>Grade 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52%</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61%</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68%</a:t>
                      </a:r>
                      <a:endParaRPr lang="en-US" sz="1200" b="0" dirty="0">
                        <a:effectLst/>
                        <a:latin typeface="Verdana"/>
                        <a:ea typeface="Calibri"/>
                        <a:cs typeface="Times New Roman"/>
                      </a:endParaRPr>
                    </a:p>
                  </a:txBody>
                  <a:tcPr marL="57501" marR="57501" marT="0" marB="0"/>
                </a:tc>
              </a:tr>
              <a:tr h="225282">
                <a:tc vMerge="1">
                  <a:txBody>
                    <a:bodyPr/>
                    <a:lstStyle/>
                    <a:p>
                      <a:endParaRPr lang="en-US"/>
                    </a:p>
                  </a:txBody>
                  <a:tcPr/>
                </a:tc>
                <a:tc>
                  <a:txBody>
                    <a:bodyPr/>
                    <a:lstStyle/>
                    <a:p>
                      <a:pPr marL="0" marR="0">
                        <a:lnSpc>
                          <a:spcPct val="115000"/>
                        </a:lnSpc>
                        <a:spcBef>
                          <a:spcPts val="0"/>
                        </a:spcBef>
                        <a:spcAft>
                          <a:spcPts val="0"/>
                        </a:spcAft>
                      </a:pPr>
                      <a:r>
                        <a:rPr lang="en-US" sz="1200" b="0" dirty="0">
                          <a:effectLst/>
                        </a:rPr>
                        <a:t>Grade 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56%</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64%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72%</a:t>
                      </a:r>
                      <a:endParaRPr lang="en-US" sz="1200" b="0" dirty="0">
                        <a:effectLst/>
                        <a:latin typeface="Verdana"/>
                        <a:ea typeface="Calibri"/>
                        <a:cs typeface="Times New Roman"/>
                      </a:endParaRPr>
                    </a:p>
                  </a:txBody>
                  <a:tcPr marL="57501" marR="57501" marT="0" marB="0"/>
                </a:tc>
              </a:tr>
            </a:tbl>
          </a:graphicData>
        </a:graphic>
      </p:graphicFrame>
    </p:spTree>
    <p:extLst>
      <p:ext uri="{BB962C8B-B14F-4D97-AF65-F5344CB8AC3E}">
        <p14:creationId xmlns:p14="http://schemas.microsoft.com/office/powerpoint/2010/main" val="428760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Performance Index Framework</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934200" cy="52377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82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28600"/>
            <a:ext cx="7024744" cy="1143000"/>
          </a:xfrm>
        </p:spPr>
        <p:txBody>
          <a:bodyPr vert="horz">
            <a:normAutofit/>
          </a:bodyPr>
          <a:lstStyle/>
          <a:p>
            <a:r>
              <a:rPr lang="en-US" sz="3800" dirty="0"/>
              <a:t>Phase-in Level  - Met Satisfactory</a:t>
            </a:r>
          </a:p>
        </p:txBody>
      </p:sp>
      <p:graphicFrame>
        <p:nvGraphicFramePr>
          <p:cNvPr id="5" name="Table 4"/>
          <p:cNvGraphicFramePr>
            <a:graphicFrameLocks noGrp="1"/>
          </p:cNvGraphicFramePr>
          <p:nvPr>
            <p:extLst>
              <p:ext uri="{D42A27DB-BD31-4B8C-83A1-F6EECF244321}">
                <p14:modId xmlns:p14="http://schemas.microsoft.com/office/powerpoint/2010/main" val="1384743073"/>
              </p:ext>
            </p:extLst>
          </p:nvPr>
        </p:nvGraphicFramePr>
        <p:xfrm>
          <a:off x="1219200" y="1524000"/>
          <a:ext cx="6477000" cy="4837797"/>
        </p:xfrm>
        <a:graphic>
          <a:graphicData uri="http://schemas.openxmlformats.org/drawingml/2006/table">
            <a:tbl>
              <a:tblPr firstRow="1" firstCol="1" bandRow="1">
                <a:tableStyleId>{5C22544A-7EE6-4342-B048-85BDC9FD1C3A}</a:tableStyleId>
              </a:tblPr>
              <a:tblGrid>
                <a:gridCol w="1160522"/>
                <a:gridCol w="1448270"/>
                <a:gridCol w="1246565"/>
                <a:gridCol w="1272268"/>
                <a:gridCol w="1349375"/>
              </a:tblGrid>
              <a:tr h="27432">
                <a:tc gridSpan="2">
                  <a:txBody>
                    <a:bodyPr/>
                    <a:lstStyle/>
                    <a:p>
                      <a:pPr marL="0" marR="0" algn="ctr">
                        <a:lnSpc>
                          <a:spcPct val="115000"/>
                        </a:lnSpc>
                        <a:spcBef>
                          <a:spcPts val="0"/>
                        </a:spcBef>
                        <a:spcAft>
                          <a:spcPts val="0"/>
                        </a:spcAft>
                      </a:pPr>
                      <a:r>
                        <a:rPr lang="en-US" sz="1600" dirty="0">
                          <a:effectLst/>
                        </a:rPr>
                        <a:t>Subject</a:t>
                      </a:r>
                      <a:endParaRPr lang="en-US" sz="1600" dirty="0">
                        <a:effectLst/>
                        <a:latin typeface="Verdana"/>
                        <a:ea typeface="Calibri"/>
                        <a:cs typeface="Times New Roman"/>
                      </a:endParaRPr>
                    </a:p>
                  </a:txBody>
                  <a:tcPr marL="57501" marR="57501" marT="0" marB="0"/>
                </a:tc>
                <a:tc h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Phase 1</a:t>
                      </a:r>
                      <a:endParaRPr lang="en-US" sz="160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600" dirty="0">
                          <a:effectLst/>
                        </a:rPr>
                        <a:t>Phase 2</a:t>
                      </a:r>
                      <a:endParaRPr lang="en-US" sz="1600" dirty="0">
                        <a:effectLst/>
                        <a:latin typeface="Verdana"/>
                        <a:ea typeface="Calibri"/>
                        <a:cs typeface="Times New Roman"/>
                      </a:endParaRPr>
                    </a:p>
                  </a:txBody>
                  <a:tcPr marL="57501" marR="5750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rPr>
                        <a:t>Final</a:t>
                      </a:r>
                      <a:endParaRPr lang="en-US" sz="1600" dirty="0" smtClean="0">
                        <a:effectLst/>
                        <a:latin typeface="Verdana"/>
                        <a:ea typeface="Calibri"/>
                        <a:cs typeface="Times New Roman"/>
                      </a:endParaRPr>
                    </a:p>
                    <a:p>
                      <a:pPr marL="0" marR="0" algn="ctr">
                        <a:lnSpc>
                          <a:spcPct val="115000"/>
                        </a:lnSpc>
                        <a:spcBef>
                          <a:spcPts val="0"/>
                        </a:spcBef>
                        <a:spcAft>
                          <a:spcPts val="0"/>
                        </a:spcAft>
                      </a:pPr>
                      <a:endParaRPr lang="en-US" sz="1600" dirty="0">
                        <a:effectLst/>
                        <a:latin typeface="Verdana"/>
                        <a:ea typeface="Calibri"/>
                        <a:cs typeface="Times New Roman"/>
                      </a:endParaRPr>
                    </a:p>
                  </a:txBody>
                  <a:tcPr marL="57501" marR="57501" marT="0" marB="0"/>
                </a:tc>
              </a:tr>
              <a:tr h="387187">
                <a:tc rowSpan="4">
                  <a:txBody>
                    <a:bodyPr/>
                    <a:lstStyle/>
                    <a:p>
                      <a:pPr marL="0" marR="0">
                        <a:lnSpc>
                          <a:spcPct val="115000"/>
                        </a:lnSpc>
                        <a:spcBef>
                          <a:spcPts val="0"/>
                        </a:spcBef>
                        <a:spcAft>
                          <a:spcPts val="0"/>
                        </a:spcAft>
                      </a:pPr>
                      <a:endParaRPr lang="en-US" sz="900" dirty="0">
                        <a:effectLst/>
                      </a:endParaRPr>
                    </a:p>
                    <a:p>
                      <a:pPr marL="0" marR="0">
                        <a:lnSpc>
                          <a:spcPct val="115000"/>
                        </a:lnSpc>
                        <a:spcBef>
                          <a:spcPts val="0"/>
                        </a:spcBef>
                        <a:spcAft>
                          <a:spcPts val="1000"/>
                        </a:spcAft>
                      </a:pPr>
                      <a:endParaRPr lang="en-US" sz="1200" dirty="0" smtClean="0">
                        <a:effectLst/>
                      </a:endParaRPr>
                    </a:p>
                    <a:p>
                      <a:pPr marL="0" marR="0">
                        <a:lnSpc>
                          <a:spcPct val="115000"/>
                        </a:lnSpc>
                        <a:spcBef>
                          <a:spcPts val="0"/>
                        </a:spcBef>
                        <a:spcAft>
                          <a:spcPts val="1000"/>
                        </a:spcAft>
                      </a:pPr>
                      <a:r>
                        <a:rPr lang="en-US" sz="1200" dirty="0" smtClean="0">
                          <a:effectLst/>
                        </a:rPr>
                        <a:t>Reading</a:t>
                      </a: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English I Reading</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54%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61%</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66%</a:t>
                      </a:r>
                      <a:endParaRPr lang="en-US" sz="1200" b="0" dirty="0">
                        <a:effectLst/>
                        <a:latin typeface="Verdana"/>
                        <a:ea typeface="Calibri"/>
                        <a:cs typeface="Times New Roman"/>
                      </a:endParaRPr>
                    </a:p>
                  </a:txBody>
                  <a:tcPr marL="57501" marR="57501" marT="0" marB="0"/>
                </a:tc>
              </a:tr>
              <a:tr h="387187">
                <a:tc vMerge="1">
                  <a:txBody>
                    <a:bodyPr/>
                    <a:lstStyle/>
                    <a:p>
                      <a:endParaRPr lang="en-US"/>
                    </a:p>
                  </a:txBody>
                  <a:tcPr/>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English II</a:t>
                      </a:r>
                      <a:r>
                        <a:rPr lang="en-US" sz="1200" b="0" baseline="0" dirty="0" smtClean="0">
                          <a:effectLst/>
                          <a:latin typeface="Verdana"/>
                          <a:ea typeface="Calibri"/>
                          <a:cs typeface="Times New Roman"/>
                        </a:rPr>
                        <a:t> Reading</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54%</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59%</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63%</a:t>
                      </a:r>
                      <a:endParaRPr lang="en-US" sz="1200" b="0" dirty="0">
                        <a:effectLst/>
                        <a:latin typeface="Verdana"/>
                        <a:ea typeface="Calibri"/>
                        <a:cs typeface="Times New Roman"/>
                      </a:endParaRPr>
                    </a:p>
                  </a:txBody>
                  <a:tcPr marL="57501" marR="57501" marT="0" marB="0"/>
                </a:tc>
              </a:tr>
              <a:tr h="292733">
                <a:tc vMerge="1">
                  <a:txBody>
                    <a:bodyPr/>
                    <a:lstStyle/>
                    <a:p>
                      <a:endParaRPr lang="en-US"/>
                    </a:p>
                  </a:txBody>
                  <a:tcPr/>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English I Writing</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71%</a:t>
                      </a:r>
                      <a:endParaRPr lang="en-US" sz="1200" b="0" dirty="0">
                        <a:effectLst/>
                        <a:latin typeface="Verdana"/>
                        <a:ea typeface="Calibri"/>
                        <a:cs typeface="Times New Roman"/>
                      </a:endParaRPr>
                    </a:p>
                  </a:txBody>
                  <a:tcPr marL="57501" marR="57501" marT="0" marB="0"/>
                </a:tc>
              </a:tr>
              <a:tr h="292733">
                <a:tc vMerge="1">
                  <a:txBody>
                    <a:bodyPr/>
                    <a:lstStyle/>
                    <a:p>
                      <a:endParaRPr lang="en-US"/>
                    </a:p>
                  </a:txBody>
                  <a:tcPr/>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English II Writing</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68%</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76%</a:t>
                      </a:r>
                      <a:endParaRPr lang="en-US" sz="1200" b="0" dirty="0">
                        <a:effectLst/>
                        <a:latin typeface="Verdana"/>
                        <a:ea typeface="Calibri"/>
                        <a:cs typeface="Times New Roman"/>
                      </a:endParaRPr>
                    </a:p>
                  </a:txBody>
                  <a:tcPr marL="57501" marR="57501" marT="0" marB="0"/>
                </a:tc>
              </a:tr>
              <a:tr h="292733">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683303">
                <a:tc>
                  <a:txBody>
                    <a:bodyPr/>
                    <a:lstStyle/>
                    <a:p>
                      <a:pPr marL="0" marR="0" algn="l">
                        <a:lnSpc>
                          <a:spcPct val="115000"/>
                        </a:lnSpc>
                        <a:spcBef>
                          <a:spcPts val="0"/>
                        </a:spcBef>
                        <a:spcAft>
                          <a:spcPts val="1000"/>
                        </a:spcAft>
                      </a:pPr>
                      <a:endParaRPr lang="en-US" sz="1200" dirty="0" smtClean="0">
                        <a:effectLst/>
                      </a:endParaRPr>
                    </a:p>
                    <a:p>
                      <a:pPr marL="0" marR="0" algn="l">
                        <a:lnSpc>
                          <a:spcPct val="115000"/>
                        </a:lnSpc>
                        <a:spcBef>
                          <a:spcPts val="0"/>
                        </a:spcBef>
                        <a:spcAft>
                          <a:spcPts val="1000"/>
                        </a:spcAft>
                      </a:pPr>
                      <a:r>
                        <a:rPr lang="en-US" sz="1200" dirty="0" smtClean="0">
                          <a:effectLst/>
                        </a:rPr>
                        <a:t>Math</a:t>
                      </a: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Algebra I</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37%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50%</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63%</a:t>
                      </a:r>
                      <a:endParaRPr lang="en-US" sz="1200" b="0" dirty="0">
                        <a:effectLst/>
                        <a:latin typeface="Verdana"/>
                        <a:ea typeface="Calibri"/>
                        <a:cs typeface="Times New Roman"/>
                      </a:endParaRPr>
                    </a:p>
                  </a:txBody>
                  <a:tcPr marL="57501" marR="57501" marT="0" marB="0"/>
                </a:tc>
              </a:tr>
              <a:tr h="292733">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456391">
                <a:tc>
                  <a:txBody>
                    <a:bodyPr/>
                    <a:lstStyle/>
                    <a:p>
                      <a:pPr marL="0" marR="0">
                        <a:lnSpc>
                          <a:spcPct val="115000"/>
                        </a:lnSpc>
                        <a:spcBef>
                          <a:spcPts val="0"/>
                        </a:spcBef>
                        <a:spcAft>
                          <a:spcPts val="0"/>
                        </a:spcAft>
                      </a:pPr>
                      <a:endParaRPr lang="en-US" sz="900" dirty="0">
                        <a:effectLst/>
                      </a:endParaRPr>
                    </a:p>
                    <a:p>
                      <a:pPr marL="0" marR="0">
                        <a:lnSpc>
                          <a:spcPct val="115000"/>
                        </a:lnSpc>
                        <a:spcBef>
                          <a:spcPts val="0"/>
                        </a:spcBef>
                        <a:spcAft>
                          <a:spcPts val="1000"/>
                        </a:spcAft>
                      </a:pPr>
                      <a:r>
                        <a:rPr lang="en-US" sz="1200" dirty="0">
                          <a:effectLst/>
                        </a:rPr>
                        <a:t>Science</a:t>
                      </a: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smtClean="0">
                          <a:effectLst/>
                        </a:rPr>
                        <a:t>Biology</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a:effectLst/>
                        </a:rPr>
                        <a:t> </a:t>
                      </a:r>
                      <a:r>
                        <a:rPr lang="en-US" sz="1200" b="0" dirty="0" smtClean="0">
                          <a:effectLst/>
                        </a:rPr>
                        <a:t>37%</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rPr>
                        <a:t>48%</a:t>
                      </a:r>
                      <a:r>
                        <a:rPr lang="en-US" sz="1200" b="0" dirty="0">
                          <a:effectLst/>
                        </a:rPr>
                        <a:t> </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61%</a:t>
                      </a:r>
                      <a:endParaRPr lang="en-US" sz="1200" b="0" dirty="0">
                        <a:effectLst/>
                        <a:latin typeface="Verdana"/>
                        <a:ea typeface="Calibri"/>
                        <a:cs typeface="Times New Roman"/>
                      </a:endParaRPr>
                    </a:p>
                  </a:txBody>
                  <a:tcPr marL="57501" marR="57501" marT="0" marB="0"/>
                </a:tc>
              </a:tr>
              <a:tr h="292733">
                <a:tc>
                  <a:txBody>
                    <a:bodyPr/>
                    <a:lstStyle/>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r>
                        <a:rPr lang="en-US" sz="1200" b="0" dirty="0">
                          <a:effectLst/>
                        </a:rPr>
                        <a:t> </a:t>
                      </a: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r h="302600">
                <a:tc rowSpan="2">
                  <a:txBody>
                    <a:bodyPr/>
                    <a:lstStyle/>
                    <a:p>
                      <a:pPr marL="0" marR="0">
                        <a:lnSpc>
                          <a:spcPct val="115000"/>
                        </a:lnSpc>
                        <a:spcBef>
                          <a:spcPts val="0"/>
                        </a:spcBef>
                        <a:spcAft>
                          <a:spcPts val="1000"/>
                        </a:spcAft>
                      </a:pPr>
                      <a:endParaRPr lang="en-US" sz="1200" dirty="0" smtClean="0">
                        <a:effectLst/>
                      </a:endParaRPr>
                    </a:p>
                    <a:p>
                      <a:pPr marL="0" marR="0">
                        <a:lnSpc>
                          <a:spcPct val="115000"/>
                        </a:lnSpc>
                        <a:spcBef>
                          <a:spcPts val="0"/>
                        </a:spcBef>
                        <a:spcAft>
                          <a:spcPts val="1000"/>
                        </a:spcAft>
                      </a:pPr>
                      <a:r>
                        <a:rPr lang="en-US" sz="1200" dirty="0" smtClean="0">
                          <a:effectLst/>
                        </a:rPr>
                        <a:t>Social Studies</a:t>
                      </a:r>
                      <a:endParaRPr lang="en-US" sz="1200" dirty="0">
                        <a:effectLst/>
                        <a:latin typeface="Verdana"/>
                        <a:ea typeface="Calibri"/>
                        <a:cs typeface="Times New Roman"/>
                      </a:endParaRPr>
                    </a:p>
                    <a:p>
                      <a:pPr marL="0" marR="0">
                        <a:lnSpc>
                          <a:spcPct val="115000"/>
                        </a:lnSpc>
                        <a:spcBef>
                          <a:spcPts val="0"/>
                        </a:spcBef>
                        <a:spcAft>
                          <a:spcPts val="0"/>
                        </a:spcAft>
                      </a:pPr>
                      <a:r>
                        <a:rPr lang="en-US" sz="900" dirty="0">
                          <a:effectLst/>
                        </a:rPr>
                        <a:t> </a:t>
                      </a: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200" b="0" dirty="0" smtClean="0">
                          <a:effectLst/>
                          <a:latin typeface="Verdana"/>
                          <a:ea typeface="Calibri"/>
                          <a:cs typeface="Times New Roman"/>
                        </a:rPr>
                        <a:t>U.S. History</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  41%</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53%</a:t>
                      </a:r>
                      <a:endParaRPr lang="en-US" sz="1200" b="0" dirty="0">
                        <a:effectLst/>
                        <a:latin typeface="Verdana"/>
                        <a:ea typeface="Calibri"/>
                        <a:cs typeface="Times New Roman"/>
                      </a:endParaRPr>
                    </a:p>
                  </a:txBody>
                  <a:tcPr marL="57501" marR="57501" marT="0" marB="0"/>
                </a:tc>
                <a:tc>
                  <a:txBody>
                    <a:bodyPr/>
                    <a:lstStyle/>
                    <a:p>
                      <a:pPr marL="0" marR="0" algn="ctr">
                        <a:lnSpc>
                          <a:spcPct val="115000"/>
                        </a:lnSpc>
                        <a:spcBef>
                          <a:spcPts val="0"/>
                        </a:spcBef>
                        <a:spcAft>
                          <a:spcPts val="0"/>
                        </a:spcAft>
                      </a:pPr>
                      <a:r>
                        <a:rPr lang="en-US" sz="1200" b="0" dirty="0" smtClean="0">
                          <a:effectLst/>
                          <a:latin typeface="Verdana"/>
                          <a:ea typeface="Calibri"/>
                          <a:cs typeface="Times New Roman"/>
                        </a:rPr>
                        <a:t>65%</a:t>
                      </a:r>
                      <a:endParaRPr lang="en-US" sz="1200" b="0" dirty="0">
                        <a:effectLst/>
                        <a:latin typeface="Verdana"/>
                        <a:ea typeface="Calibri"/>
                        <a:cs typeface="Times New Roman"/>
                      </a:endParaRPr>
                    </a:p>
                  </a:txBody>
                  <a:tcPr marL="57501" marR="57501" marT="0" marB="0"/>
                </a:tc>
              </a:tr>
              <a:tr h="503763">
                <a:tc vMerge="1">
                  <a:txBody>
                    <a:bodyPr/>
                    <a:lstStyle/>
                    <a:p>
                      <a:pPr marL="0" marR="0">
                        <a:lnSpc>
                          <a:spcPct val="115000"/>
                        </a:lnSpc>
                        <a:spcBef>
                          <a:spcPts val="0"/>
                        </a:spcBef>
                        <a:spcAft>
                          <a:spcPts val="0"/>
                        </a:spcAft>
                      </a:pPr>
                      <a:endParaRPr lang="en-US" sz="900" dirty="0">
                        <a:effectLst/>
                        <a:latin typeface="Verdana"/>
                        <a:ea typeface="Calibri"/>
                        <a:cs typeface="Times New Roman"/>
                      </a:endParaRPr>
                    </a:p>
                  </a:txBody>
                  <a:tcPr marL="57501" marR="57501" marT="0" marB="0">
                    <a:solidFill>
                      <a:schemeClr val="bg2"/>
                    </a:solidFill>
                  </a:tcPr>
                </a:tc>
                <a:tc>
                  <a:txBody>
                    <a:bodyPr/>
                    <a:lstStyle/>
                    <a:p>
                      <a:pPr marL="0" marR="0">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c>
                  <a:txBody>
                    <a:bodyPr/>
                    <a:lstStyle/>
                    <a:p>
                      <a:pPr marL="0" marR="0" algn="ctr">
                        <a:lnSpc>
                          <a:spcPct val="115000"/>
                        </a:lnSpc>
                        <a:spcBef>
                          <a:spcPts val="0"/>
                        </a:spcBef>
                        <a:spcAft>
                          <a:spcPts val="0"/>
                        </a:spcAft>
                      </a:pPr>
                      <a:endParaRPr lang="en-US" sz="1200" b="0" dirty="0">
                        <a:effectLst/>
                        <a:latin typeface="Verdana"/>
                        <a:ea typeface="Calibri"/>
                        <a:cs typeface="Times New Roman"/>
                      </a:endParaRPr>
                    </a:p>
                  </a:txBody>
                  <a:tcPr marL="57501" marR="57501" marT="0" marB="0">
                    <a:solidFill>
                      <a:schemeClr val="bg2"/>
                    </a:solidFill>
                  </a:tcPr>
                </a:tc>
              </a:tr>
            </a:tbl>
          </a:graphicData>
        </a:graphic>
      </p:graphicFrame>
    </p:spTree>
    <p:extLst>
      <p:ext uri="{BB962C8B-B14F-4D97-AF65-F5344CB8AC3E}">
        <p14:creationId xmlns:p14="http://schemas.microsoft.com/office/powerpoint/2010/main" val="195094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90600"/>
          </a:xfrm>
        </p:spPr>
        <p:txBody>
          <a:bodyPr>
            <a:normAutofit fontScale="90000"/>
          </a:bodyPr>
          <a:lstStyle/>
          <a:p>
            <a:r>
              <a:rPr lang="en-US" b="1" dirty="0"/>
              <a:t>Performance Standards for 2013–2014 School Year</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TEA is proposing to maintain the phase-in 1 performance standards for the STAAR program for the 2013–2014 school year. The two primary reasons for this proposal:</a:t>
            </a:r>
          </a:p>
          <a:p>
            <a:pPr lvl="1"/>
            <a:r>
              <a:rPr lang="en-US" sz="2400" dirty="0"/>
              <a:t>For grades 3–8, schools did not receive performance-level data on students until January 2013, which limited the time available to adjust instruction prior to the spring 2013 test administrations.</a:t>
            </a:r>
          </a:p>
          <a:p>
            <a:pPr lvl="1"/>
            <a:r>
              <a:rPr lang="en-US" sz="2400" dirty="0"/>
              <a:t>For all grades and courses, schools did not have access either to a released test form (as they had in the first year of TAKS) or to the associated item-level analysis for their students. </a:t>
            </a:r>
          </a:p>
          <a:p>
            <a:endParaRPr lang="en-US" sz="2800" dirty="0"/>
          </a:p>
        </p:txBody>
      </p:sp>
    </p:spTree>
    <p:extLst>
      <p:ext uri="{BB962C8B-B14F-4D97-AF65-F5344CB8AC3E}">
        <p14:creationId xmlns:p14="http://schemas.microsoft.com/office/powerpoint/2010/main" val="421653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txBox="1">
            <a:spLocks/>
          </p:cNvSpPr>
          <p:nvPr/>
        </p:nvSpPr>
        <p:spPr bwMode="auto">
          <a:xfrm>
            <a:off x="638175" y="1811338"/>
            <a:ext cx="8123238" cy="4595812"/>
          </a:xfrm>
          <a:prstGeom prst="rect">
            <a:avLst/>
          </a:prstGeom>
          <a:noFill/>
          <a:ln w="9525">
            <a:noFill/>
            <a:miter lim="800000"/>
            <a:headEnd/>
            <a:tailEnd/>
          </a:ln>
        </p:spPr>
        <p:txBody>
          <a:bodyPr/>
          <a:lstStyle/>
          <a:p>
            <a:pPr marL="344488" indent="-344488">
              <a:lnSpc>
                <a:spcPts val="2300"/>
              </a:lnSpc>
              <a:buClr>
                <a:srgbClr val="C45816"/>
              </a:buClr>
              <a:buSzPct val="150000"/>
              <a:buFont typeface="Wingdings" pitchFamily="2" charset="2"/>
              <a:buChar char="§"/>
              <a:tabLst>
                <a:tab pos="2971800" algn="l"/>
                <a:tab pos="3548063" algn="l"/>
              </a:tabLst>
              <a:defRPr/>
            </a:pPr>
            <a:r>
              <a:rPr lang="en-US" sz="1800" dirty="0" smtClean="0"/>
              <a:t>Accountability advisory groups will convene in fall 2013 to finalize recommendations for accountability ratings criteria and labels for 2014 and beyond and performance index targets for 2014 through 2016.  </a:t>
            </a:r>
          </a:p>
          <a:p>
            <a:pPr marL="344488" indent="-344488">
              <a:lnSpc>
                <a:spcPts val="2300"/>
              </a:lnSpc>
              <a:buClr>
                <a:srgbClr val="C45816"/>
              </a:buClr>
              <a:buSzPct val="150000"/>
              <a:buFont typeface="Wingdings" pitchFamily="2" charset="2"/>
              <a:buChar char="§"/>
              <a:tabLst>
                <a:tab pos="2971800" algn="l"/>
                <a:tab pos="3548063" algn="l"/>
              </a:tabLst>
              <a:defRPr/>
            </a:pPr>
            <a:endParaRPr lang="en-US" sz="1800" dirty="0" smtClean="0"/>
          </a:p>
          <a:p>
            <a:pPr marL="344488" indent="-344488">
              <a:lnSpc>
                <a:spcPts val="2300"/>
              </a:lnSpc>
              <a:buClr>
                <a:srgbClr val="C45816"/>
              </a:buClr>
              <a:buSzPct val="150000"/>
              <a:buFont typeface="Wingdings" pitchFamily="2" charset="2"/>
              <a:buChar char="§"/>
              <a:tabLst>
                <a:tab pos="2971800" algn="l"/>
                <a:tab pos="3548063" algn="l"/>
              </a:tabLst>
              <a:defRPr/>
            </a:pPr>
            <a:r>
              <a:rPr lang="en-US" sz="1800" dirty="0" smtClean="0"/>
              <a:t>For Index 3, the STAAR weighted performance rate calculation will be modified to incorporate STAAR Level III performance. </a:t>
            </a:r>
          </a:p>
          <a:p>
            <a:pPr marL="685800" lvl="0" indent="-342900">
              <a:lnSpc>
                <a:spcPts val="2300"/>
              </a:lnSpc>
              <a:buClr>
                <a:schemeClr val="accent1"/>
              </a:buClr>
              <a:buSzPct val="75000"/>
              <a:buFont typeface="Wingdings 2" pitchFamily="18" charset="2"/>
              <a:buChar char=""/>
              <a:defRPr/>
            </a:pPr>
            <a:endParaRPr lang="en-US" sz="1800" dirty="0" smtClean="0"/>
          </a:p>
          <a:p>
            <a:pPr marL="685800" lvl="0" indent="-342900">
              <a:lnSpc>
                <a:spcPts val="2300"/>
              </a:lnSpc>
              <a:buClr>
                <a:schemeClr val="accent1"/>
              </a:buClr>
              <a:buSzPct val="75000"/>
              <a:buFont typeface="Wingdings 2" pitchFamily="18" charset="2"/>
              <a:buChar char=""/>
              <a:defRPr/>
            </a:pPr>
            <a:r>
              <a:rPr lang="en-US" sz="1800" dirty="0" smtClean="0"/>
              <a:t>Phase-in Level II – one point for each percent of students at the phase-in Level II performance standard</a:t>
            </a:r>
          </a:p>
          <a:p>
            <a:pPr marL="685800" lvl="0" indent="-342900">
              <a:lnSpc>
                <a:spcPts val="2300"/>
              </a:lnSpc>
              <a:buClr>
                <a:schemeClr val="accent1"/>
              </a:buClr>
              <a:buSzPct val="75000"/>
              <a:buFont typeface="Wingdings 2" pitchFamily="18" charset="2"/>
              <a:buChar char=""/>
              <a:defRPr/>
            </a:pPr>
            <a:r>
              <a:rPr lang="en-US" sz="1800" dirty="0" smtClean="0"/>
              <a:t>Level III Advanced – two points for each percent of students at the final Level III performance standard</a:t>
            </a:r>
          </a:p>
          <a:p>
            <a:pPr marL="344488" indent="-344488">
              <a:lnSpc>
                <a:spcPts val="2300"/>
              </a:lnSpc>
              <a:buClr>
                <a:srgbClr val="C45816"/>
              </a:buClr>
              <a:buSzPct val="150000"/>
              <a:buFont typeface="Wingdings" pitchFamily="2" charset="2"/>
              <a:buChar char="§"/>
              <a:tabLst>
                <a:tab pos="2971800" algn="l"/>
                <a:tab pos="3548063" algn="l"/>
              </a:tabLst>
              <a:defRPr/>
            </a:pPr>
            <a:endParaRPr lang="en-US" sz="1800" dirty="0" smtClean="0"/>
          </a:p>
          <a:p>
            <a:pPr marL="344488" indent="-344488">
              <a:lnSpc>
                <a:spcPts val="2300"/>
              </a:lnSpc>
              <a:buClr>
                <a:srgbClr val="C45816"/>
              </a:buClr>
              <a:buSzPct val="150000"/>
              <a:buFont typeface="Wingdings" pitchFamily="2" charset="2"/>
              <a:buChar char="§"/>
              <a:tabLst>
                <a:tab pos="2971800" algn="l"/>
                <a:tab pos="3548063" algn="l"/>
              </a:tabLst>
              <a:defRPr/>
            </a:pPr>
            <a:r>
              <a:rPr lang="en-US" sz="1800" dirty="0" smtClean="0"/>
              <a:t>For Index 4, STAAR Percent Met final Level II on One or More Tests for All Students and racial/ethnic student groups will be evaluated. </a:t>
            </a:r>
          </a:p>
          <a:p>
            <a:pPr marL="685800" indent="-342900">
              <a:lnSpc>
                <a:spcPts val="2300"/>
              </a:lnSpc>
              <a:buClr>
                <a:srgbClr val="C45816"/>
              </a:buClr>
              <a:buSzPct val="150000"/>
              <a:buFont typeface="Wingdings" pitchFamily="2" charset="2"/>
              <a:buChar char="§"/>
              <a:tabLst>
                <a:tab pos="2971800" algn="l"/>
                <a:tab pos="3548063" algn="l"/>
              </a:tabLst>
              <a:defRPr/>
            </a:pPr>
            <a:endParaRPr lang="en-US" sz="1900" dirty="0" smtClean="0">
              <a:latin typeface="Calibri" pitchFamily="34" charset="0"/>
            </a:endParaRPr>
          </a:p>
          <a:p>
            <a:pPr marL="685800" lvl="0" indent="-342900">
              <a:lnSpc>
                <a:spcPts val="2300"/>
              </a:lnSpc>
              <a:buClr>
                <a:schemeClr val="accent1"/>
              </a:buClr>
              <a:buSzPct val="75000"/>
              <a:buFont typeface="Wingdings 2" pitchFamily="18" charset="2"/>
              <a:buChar char=""/>
              <a:defRPr/>
            </a:pPr>
            <a:endParaRPr lang="en-US" sz="1800" b="1" dirty="0" smtClean="0"/>
          </a:p>
          <a:p>
            <a:pPr lvl="1" indent="-457200">
              <a:lnSpc>
                <a:spcPts val="2300"/>
              </a:lnSpc>
              <a:spcBef>
                <a:spcPts val="1000"/>
              </a:spcBef>
              <a:buClr>
                <a:srgbClr val="C45816"/>
              </a:buClr>
              <a:buSzPct val="150000"/>
              <a:tabLst>
                <a:tab pos="2971800" algn="l"/>
                <a:tab pos="3548063" algn="l"/>
              </a:tabLst>
              <a:defRPr/>
            </a:pPr>
            <a:endParaRPr lang="en-US" sz="1900" dirty="0">
              <a:latin typeface="Calibri" pitchFamily="34" charset="0"/>
            </a:endParaRPr>
          </a:p>
        </p:txBody>
      </p:sp>
      <p:sp>
        <p:nvSpPr>
          <p:cNvPr id="55300" name="Title 3"/>
          <p:cNvSpPr>
            <a:spLocks noGrp="1"/>
          </p:cNvSpPr>
          <p:nvPr>
            <p:ph type="title"/>
          </p:nvPr>
        </p:nvSpPr>
        <p:spPr/>
        <p:txBody>
          <a:bodyPr>
            <a:normAutofit/>
          </a:bodyPr>
          <a:lstStyle/>
          <a:p>
            <a:pPr eaLnBrk="1" hangingPunct="1">
              <a:lnSpc>
                <a:spcPts val="3200"/>
              </a:lnSpc>
            </a:pPr>
            <a:r>
              <a:rPr lang="en-US" sz="3600" b="1" dirty="0" smtClean="0">
                <a:solidFill>
                  <a:srgbClr val="FF0000"/>
                </a:solidFill>
                <a:latin typeface="+mn-lt"/>
                <a:ea typeface="ＭＳ Ｐゴシック" pitchFamily="34" charset="-128"/>
              </a:rPr>
              <a:t>Planned Changes for 2014 Accountability</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92A0409A-C546-494C-B9CA-75BF24EEB88A}" type="slidenum">
              <a:rPr lang="en-US" smtClean="0">
                <a:latin typeface="+mn-lt"/>
                <a:ea typeface="+mn-ea"/>
                <a:cs typeface="+mn-cs"/>
              </a:rPr>
              <a:pPr fontAlgn="auto">
                <a:spcBef>
                  <a:spcPts val="0"/>
                </a:spcBef>
                <a:spcAft>
                  <a:spcPts val="0"/>
                </a:spcAft>
                <a:defRPr/>
              </a:pPr>
              <a:t>62</a:t>
            </a:fld>
            <a:endParaRPr lang="en-US" dirty="0">
              <a:latin typeface="+mn-lt"/>
              <a:ea typeface="+mn-ea"/>
              <a:cs typeface="+mn-cs"/>
            </a:endParaRPr>
          </a:p>
        </p:txBody>
      </p:sp>
    </p:spTree>
    <p:extLst>
      <p:ext uri="{BB962C8B-B14F-4D97-AF65-F5344CB8AC3E}">
        <p14:creationId xmlns:p14="http://schemas.microsoft.com/office/powerpoint/2010/main" val="163385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 y="838200"/>
            <a:ext cx="8915400" cy="1143000"/>
          </a:xfrm>
        </p:spPr>
        <p:txBody>
          <a:bodyPr>
            <a:noAutofit/>
          </a:bodyPr>
          <a:lstStyle/>
          <a:p>
            <a:pPr algn="ctr"/>
            <a:r>
              <a:rPr lang="en-US" sz="4000" dirty="0" smtClean="0"/>
              <a:t>STAAR Assessments for 2014  </a:t>
            </a:r>
            <a:br>
              <a:rPr lang="en-US" sz="4000" dirty="0" smtClean="0"/>
            </a:br>
            <a:r>
              <a:rPr lang="en-US" sz="4000" dirty="0" smtClean="0"/>
              <a:t>HB 5   </a:t>
            </a:r>
            <a:endParaRPr lang="en-US" sz="4000" dirty="0"/>
          </a:p>
        </p:txBody>
      </p:sp>
      <p:sp>
        <p:nvSpPr>
          <p:cNvPr id="2" name="Content Placeholder 1"/>
          <p:cNvSpPr>
            <a:spLocks noGrp="1"/>
          </p:cNvSpPr>
          <p:nvPr>
            <p:ph idx="1"/>
          </p:nvPr>
        </p:nvSpPr>
        <p:spPr>
          <a:xfrm>
            <a:off x="381000" y="2441384"/>
            <a:ext cx="8229600" cy="4407091"/>
          </a:xfrm>
        </p:spPr>
        <p:txBody>
          <a:bodyPr/>
          <a:lstStyle/>
          <a:p>
            <a:pPr>
              <a:buFont typeface="Arial" pitchFamily="34" charset="0"/>
              <a:buChar char="•"/>
            </a:pPr>
            <a:r>
              <a:rPr lang="en-US" dirty="0" smtClean="0"/>
              <a:t>STAAR Continues to test for Grades 3-8</a:t>
            </a:r>
          </a:p>
          <a:p>
            <a:pPr marL="109728" indent="0">
              <a:buNone/>
            </a:pPr>
            <a:endParaRPr lang="en-US" dirty="0" smtClean="0"/>
          </a:p>
          <a:p>
            <a:pPr lvl="1">
              <a:buFont typeface="Arial" pitchFamily="34" charset="0"/>
              <a:buChar char="•"/>
            </a:pPr>
            <a:r>
              <a:rPr lang="en-US" dirty="0" smtClean="0"/>
              <a:t>Mathematics at grades 3-8</a:t>
            </a:r>
          </a:p>
          <a:p>
            <a:pPr lvl="1">
              <a:buFont typeface="Arial" pitchFamily="34" charset="0"/>
              <a:buChar char="•"/>
            </a:pPr>
            <a:r>
              <a:rPr lang="en-US" dirty="0" smtClean="0"/>
              <a:t>Reading at grades 3-8</a:t>
            </a:r>
          </a:p>
          <a:p>
            <a:pPr lvl="1">
              <a:buFont typeface="Arial" pitchFamily="34" charset="0"/>
              <a:buChar char="•"/>
            </a:pPr>
            <a:r>
              <a:rPr lang="en-US" dirty="0" smtClean="0"/>
              <a:t>Writing at grades 4 and 7</a:t>
            </a:r>
          </a:p>
          <a:p>
            <a:pPr lvl="1">
              <a:buFont typeface="Arial" pitchFamily="34" charset="0"/>
              <a:buChar char="•"/>
            </a:pPr>
            <a:r>
              <a:rPr lang="en-US" dirty="0" smtClean="0"/>
              <a:t>Science at grades 5 and 8</a:t>
            </a:r>
          </a:p>
          <a:p>
            <a:pPr lvl="1">
              <a:buFont typeface="Arial" pitchFamily="34" charset="0"/>
              <a:buChar char="•"/>
            </a:pPr>
            <a:r>
              <a:rPr lang="en-US" dirty="0" smtClean="0"/>
              <a:t>Social Studies at grade 8</a:t>
            </a:r>
            <a:endParaRPr lang="en-US" dirty="0"/>
          </a:p>
        </p:txBody>
      </p:sp>
    </p:spTree>
    <p:extLst>
      <p:ext uri="{BB962C8B-B14F-4D97-AF65-F5344CB8AC3E}">
        <p14:creationId xmlns:p14="http://schemas.microsoft.com/office/powerpoint/2010/main" val="425126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90600"/>
          </a:xfrm>
        </p:spPr>
        <p:txBody>
          <a:bodyPr>
            <a:normAutofit fontScale="90000"/>
          </a:bodyPr>
          <a:lstStyle/>
          <a:p>
            <a:pPr algn="ctr"/>
            <a:r>
              <a:rPr lang="en-US" sz="4400" dirty="0"/>
              <a:t>STAAR Assessments for 2014 </a:t>
            </a:r>
            <a:r>
              <a:rPr lang="en-US" sz="4400" dirty="0" smtClean="0"/>
              <a:t> </a:t>
            </a:r>
            <a:r>
              <a:rPr lang="en-US" sz="4400" dirty="0"/>
              <a:t/>
            </a:r>
            <a:br>
              <a:rPr lang="en-US" sz="4400" dirty="0"/>
            </a:br>
            <a:r>
              <a:rPr lang="en-US" sz="4400" dirty="0" smtClean="0"/>
              <a:t> HB </a:t>
            </a:r>
            <a:r>
              <a:rPr lang="en-US" sz="4400" dirty="0"/>
              <a:t>5 </a:t>
            </a:r>
            <a:endParaRPr lang="en-US" dirty="0"/>
          </a:p>
        </p:txBody>
      </p:sp>
      <p:sp>
        <p:nvSpPr>
          <p:cNvPr id="2" name="Content Placeholder 1"/>
          <p:cNvSpPr>
            <a:spLocks noGrp="1"/>
          </p:cNvSpPr>
          <p:nvPr>
            <p:ph idx="1"/>
          </p:nvPr>
        </p:nvSpPr>
        <p:spPr>
          <a:xfrm>
            <a:off x="457200" y="1981200"/>
            <a:ext cx="8229600" cy="4876800"/>
          </a:xfrm>
        </p:spPr>
        <p:txBody>
          <a:bodyPr>
            <a:normAutofit/>
          </a:bodyPr>
          <a:lstStyle/>
          <a:p>
            <a:pPr>
              <a:buFont typeface="Arial" pitchFamily="34" charset="0"/>
              <a:buChar char="•"/>
            </a:pPr>
            <a:r>
              <a:rPr lang="en-US" dirty="0" smtClean="0"/>
              <a:t>STAAR EOC Assessments required to pass for high school graduation:</a:t>
            </a:r>
          </a:p>
          <a:p>
            <a:pPr marL="109728" indent="0">
              <a:buNone/>
            </a:pPr>
            <a:endParaRPr lang="en-US" dirty="0" smtClean="0"/>
          </a:p>
          <a:p>
            <a:pPr lvl="1">
              <a:buFont typeface="Arial" pitchFamily="34" charset="0"/>
              <a:buChar char="•"/>
            </a:pPr>
            <a:r>
              <a:rPr lang="en-US" dirty="0" smtClean="0"/>
              <a:t>English I (reading and writing combined)</a:t>
            </a:r>
          </a:p>
          <a:p>
            <a:pPr lvl="1">
              <a:buFont typeface="Arial" pitchFamily="34" charset="0"/>
              <a:buChar char="•"/>
            </a:pPr>
            <a:r>
              <a:rPr lang="en-US" dirty="0" smtClean="0"/>
              <a:t>English II (reading and writing combined)</a:t>
            </a:r>
          </a:p>
          <a:p>
            <a:pPr lvl="1">
              <a:buFont typeface="Arial" pitchFamily="34" charset="0"/>
              <a:buChar char="•"/>
            </a:pPr>
            <a:r>
              <a:rPr lang="en-US" dirty="0" smtClean="0"/>
              <a:t>Algebra I</a:t>
            </a:r>
          </a:p>
          <a:p>
            <a:pPr lvl="1">
              <a:buFont typeface="Arial" pitchFamily="34" charset="0"/>
              <a:buChar char="•"/>
            </a:pPr>
            <a:r>
              <a:rPr lang="en-US" dirty="0" smtClean="0"/>
              <a:t>Biology</a:t>
            </a:r>
          </a:p>
          <a:p>
            <a:pPr lvl="1">
              <a:buFont typeface="Arial" pitchFamily="34" charset="0"/>
              <a:buChar char="•"/>
            </a:pPr>
            <a:r>
              <a:rPr lang="en-US" dirty="0" smtClean="0"/>
              <a:t>U.S. History</a:t>
            </a:r>
          </a:p>
          <a:p>
            <a:pPr lvl="1">
              <a:buFont typeface="Arial" pitchFamily="34" charset="0"/>
              <a:buChar char="•"/>
            </a:pPr>
            <a:endParaRPr lang="en-US" dirty="0"/>
          </a:p>
          <a:p>
            <a:pPr marL="393192" lvl="1" indent="0" algn="ctr">
              <a:buNone/>
            </a:pPr>
            <a:r>
              <a:rPr lang="en-US" sz="1800" b="1" dirty="0" smtClean="0">
                <a:solidFill>
                  <a:schemeClr val="accent1"/>
                </a:solidFill>
              </a:rPr>
              <a:t>(Cohort 2011/2012 and Thereafter)</a:t>
            </a:r>
          </a:p>
          <a:p>
            <a:pPr lvl="1"/>
            <a:endParaRPr lang="en-US" dirty="0"/>
          </a:p>
        </p:txBody>
      </p:sp>
    </p:spTree>
    <p:extLst>
      <p:ext uri="{BB962C8B-B14F-4D97-AF65-F5344CB8AC3E}">
        <p14:creationId xmlns:p14="http://schemas.microsoft.com/office/powerpoint/2010/main" val="64614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a:t>STAAR Assessments for 2014  </a:t>
            </a:r>
            <a:br>
              <a:rPr lang="en-US" sz="4000" dirty="0"/>
            </a:br>
            <a:r>
              <a:rPr lang="en-US" sz="4000" dirty="0"/>
              <a:t>HB 5 </a:t>
            </a:r>
            <a:endParaRPr lang="en-US" dirty="0"/>
          </a:p>
        </p:txBody>
      </p:sp>
      <p:sp>
        <p:nvSpPr>
          <p:cNvPr id="2" name="Content Placeholder 1"/>
          <p:cNvSpPr>
            <a:spLocks noGrp="1"/>
          </p:cNvSpPr>
          <p:nvPr>
            <p:ph idx="1"/>
          </p:nvPr>
        </p:nvSpPr>
        <p:spPr>
          <a:xfrm>
            <a:off x="533400" y="1905000"/>
            <a:ext cx="8229600" cy="4330891"/>
          </a:xfrm>
        </p:spPr>
        <p:txBody>
          <a:bodyPr/>
          <a:lstStyle/>
          <a:p>
            <a:pPr>
              <a:buFont typeface="Arial" pitchFamily="34" charset="0"/>
              <a:buChar char="•"/>
            </a:pPr>
            <a:r>
              <a:rPr lang="en-US" dirty="0" smtClean="0"/>
              <a:t>STAAR EOC Assessments Requirements:</a:t>
            </a:r>
          </a:p>
          <a:p>
            <a:endParaRPr lang="en-US" dirty="0"/>
          </a:p>
          <a:p>
            <a:pPr lvl="1">
              <a:buFont typeface="Arial" pitchFamily="34" charset="0"/>
              <a:buChar char="•"/>
            </a:pPr>
            <a:r>
              <a:rPr lang="en-US" sz="2000" dirty="0" smtClean="0"/>
              <a:t>The commissioner is required to provide a scale score to 100-point score conversion table.</a:t>
            </a:r>
          </a:p>
          <a:p>
            <a:pPr marL="109728" indent="0">
              <a:buNone/>
            </a:pPr>
            <a:endParaRPr lang="en-US" sz="2400" dirty="0" smtClean="0"/>
          </a:p>
          <a:p>
            <a:pPr lvl="1">
              <a:buFont typeface="Arial" pitchFamily="34" charset="0"/>
              <a:buChar char="•"/>
            </a:pPr>
            <a:r>
              <a:rPr lang="en-US" sz="2000" dirty="0" smtClean="0"/>
              <a:t>Districts are required to provide accelerated instruction to students who fail any of the five STAAR EOC assessments.</a:t>
            </a:r>
            <a:endParaRPr lang="en-US" sz="2000" dirty="0"/>
          </a:p>
        </p:txBody>
      </p:sp>
    </p:spTree>
    <p:extLst>
      <p:ext uri="{BB962C8B-B14F-4D97-AF65-F5344CB8AC3E}">
        <p14:creationId xmlns:p14="http://schemas.microsoft.com/office/powerpoint/2010/main" val="110983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Release of STAAR Assessments  </a:t>
            </a:r>
            <a:br>
              <a:rPr lang="en-US" dirty="0" smtClean="0"/>
            </a:br>
            <a:r>
              <a:rPr lang="en-US" dirty="0" smtClean="0"/>
              <a:t>HB 5</a:t>
            </a:r>
            <a:endParaRPr lang="en-US" dirty="0"/>
          </a:p>
        </p:txBody>
      </p:sp>
      <p:sp>
        <p:nvSpPr>
          <p:cNvPr id="2" name="Content Placeholder 1"/>
          <p:cNvSpPr>
            <a:spLocks noGrp="1"/>
          </p:cNvSpPr>
          <p:nvPr>
            <p:ph idx="1"/>
          </p:nvPr>
        </p:nvSpPr>
        <p:spPr>
          <a:xfrm>
            <a:off x="457200" y="1752600"/>
            <a:ext cx="8229600" cy="4767072"/>
          </a:xfrm>
        </p:spPr>
        <p:txBody>
          <a:bodyPr>
            <a:normAutofit fontScale="92500" lnSpcReduction="20000"/>
          </a:bodyPr>
          <a:lstStyle/>
          <a:p>
            <a:pPr>
              <a:buFont typeface="Arial" pitchFamily="34" charset="0"/>
              <a:buChar char="•"/>
            </a:pPr>
            <a:r>
              <a:rPr lang="en-US" sz="2400" dirty="0" smtClean="0"/>
              <a:t>Requires the agency to release the general STAAR assessments for grades 3-8 and EOC (first spring form only) and STAAR Spanish assessments for grades 3-5 (first spring form only) in:</a:t>
            </a:r>
          </a:p>
          <a:p>
            <a:pPr marL="109728" indent="0">
              <a:buNone/>
            </a:pPr>
            <a:endParaRPr lang="en-US" sz="900" dirty="0" smtClean="0"/>
          </a:p>
          <a:p>
            <a:pPr lvl="1">
              <a:buFont typeface="Arial" pitchFamily="34" charset="0"/>
              <a:buChar char="•"/>
            </a:pPr>
            <a:r>
              <a:rPr lang="en-US" dirty="0" smtClean="0"/>
              <a:t>2012-2013, 2013-2014, 2014-2015, 2015-2016</a:t>
            </a:r>
          </a:p>
          <a:p>
            <a:endParaRPr lang="en-US" dirty="0" smtClean="0"/>
          </a:p>
          <a:p>
            <a:pPr>
              <a:buFont typeface="Arial" pitchFamily="34" charset="0"/>
              <a:buChar char="•"/>
            </a:pPr>
            <a:r>
              <a:rPr lang="en-US" sz="2400" dirty="0" smtClean="0"/>
              <a:t>Requires the agency to release STAAR Modified for grades 3-8 and EOC (first spring form only) in:</a:t>
            </a:r>
          </a:p>
          <a:p>
            <a:pPr marL="109728" indent="0">
              <a:buNone/>
            </a:pPr>
            <a:endParaRPr lang="en-US" sz="900" dirty="0" smtClean="0"/>
          </a:p>
          <a:p>
            <a:pPr lvl="1">
              <a:buFont typeface="Arial" pitchFamily="34" charset="0"/>
              <a:buChar char="•"/>
            </a:pPr>
            <a:r>
              <a:rPr lang="en-US" dirty="0"/>
              <a:t>2013-2014, 2014-2015, 2015-2016</a:t>
            </a:r>
          </a:p>
          <a:p>
            <a:pPr lvl="1"/>
            <a:endParaRPr lang="en-US" sz="2000" dirty="0" smtClean="0"/>
          </a:p>
          <a:p>
            <a:endParaRPr lang="en-US" sz="2400" dirty="0" smtClean="0"/>
          </a:p>
          <a:p>
            <a:pPr>
              <a:buFont typeface="Arial" pitchFamily="34" charset="0"/>
              <a:buChar char="•"/>
            </a:pPr>
            <a:r>
              <a:rPr lang="en-US" sz="2400" dirty="0" smtClean="0"/>
              <a:t> </a:t>
            </a:r>
            <a:r>
              <a:rPr lang="en-US" sz="2400" dirty="0"/>
              <a:t>Requires the agency to release the general </a:t>
            </a:r>
            <a:r>
              <a:rPr lang="en-US" sz="2400" dirty="0" smtClean="0"/>
              <a:t>STAAR, </a:t>
            </a:r>
          </a:p>
          <a:p>
            <a:pPr marL="109728" indent="0">
              <a:buNone/>
            </a:pPr>
            <a:r>
              <a:rPr lang="en-US" sz="2400" dirty="0"/>
              <a:t> </a:t>
            </a:r>
            <a:r>
              <a:rPr lang="en-US" sz="2400" dirty="0" smtClean="0"/>
              <a:t>   STAAR Spanish</a:t>
            </a:r>
            <a:r>
              <a:rPr lang="en-US" sz="2400" dirty="0"/>
              <a:t>, and STAAR Modified every third year </a:t>
            </a:r>
            <a:r>
              <a:rPr lang="en-US" sz="2400" dirty="0" smtClean="0"/>
              <a:t> </a:t>
            </a:r>
          </a:p>
          <a:p>
            <a:pPr marL="109728" indent="0">
              <a:buNone/>
            </a:pPr>
            <a:r>
              <a:rPr lang="en-US" sz="2400" dirty="0"/>
              <a:t> </a:t>
            </a:r>
            <a:r>
              <a:rPr lang="en-US" sz="2400" dirty="0" smtClean="0"/>
              <a:t>   thereafter</a:t>
            </a:r>
            <a:r>
              <a:rPr lang="en-US" sz="2400" dirty="0"/>
              <a:t>.   </a:t>
            </a:r>
          </a:p>
          <a:p>
            <a:endParaRPr lang="en-US" sz="2400" dirty="0" smtClean="0"/>
          </a:p>
          <a:p>
            <a:pPr marL="109728" indent="0">
              <a:buNone/>
            </a:pPr>
            <a:endParaRPr lang="en-US" sz="2400" dirty="0" smtClean="0"/>
          </a:p>
          <a:p>
            <a:pPr marL="393192" lvl="1" indent="0">
              <a:buNone/>
            </a:pPr>
            <a:endParaRPr lang="en-US" sz="2000" dirty="0" smtClean="0"/>
          </a:p>
          <a:p>
            <a:pPr lvl="1">
              <a:buFont typeface="Wingdings" pitchFamily="2" charset="2"/>
              <a:buChar char="§"/>
            </a:pPr>
            <a:endParaRPr lang="en-US" sz="2000" dirty="0"/>
          </a:p>
          <a:p>
            <a:endParaRPr lang="en-US" dirty="0" smtClean="0"/>
          </a:p>
        </p:txBody>
      </p:sp>
    </p:spTree>
    <p:extLst>
      <p:ext uri="{BB962C8B-B14F-4D97-AF65-F5344CB8AC3E}">
        <p14:creationId xmlns:p14="http://schemas.microsoft.com/office/powerpoint/2010/main" val="343419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Sequence In Social Studies!</a:t>
            </a:r>
            <a:endParaRPr lang="en-US" dirty="0"/>
          </a:p>
        </p:txBody>
      </p:sp>
      <p:sp>
        <p:nvSpPr>
          <p:cNvPr id="3" name="Content Placeholder 2"/>
          <p:cNvSpPr>
            <a:spLocks noGrp="1"/>
          </p:cNvSpPr>
          <p:nvPr>
            <p:ph idx="1"/>
          </p:nvPr>
        </p:nvSpPr>
        <p:spPr/>
        <p:txBody>
          <a:bodyPr/>
          <a:lstStyle/>
          <a:p>
            <a:r>
              <a:rPr lang="en-US" dirty="0" smtClean="0"/>
              <a:t> US History is only SST course required for graduation!</a:t>
            </a:r>
          </a:p>
          <a:p>
            <a:r>
              <a:rPr lang="en-US" dirty="0"/>
              <a:t> </a:t>
            </a:r>
            <a:r>
              <a:rPr lang="en-US" dirty="0" smtClean="0"/>
              <a:t>We have generally taught this as an 11</a:t>
            </a:r>
            <a:r>
              <a:rPr lang="en-US" baseline="30000" dirty="0" smtClean="0"/>
              <a:t>th</a:t>
            </a:r>
            <a:r>
              <a:rPr lang="en-US" dirty="0" smtClean="0"/>
              <a:t> grade course in the past. </a:t>
            </a:r>
          </a:p>
          <a:p>
            <a:r>
              <a:rPr lang="en-US" dirty="0"/>
              <a:t> </a:t>
            </a:r>
            <a:r>
              <a:rPr lang="en-US" dirty="0" smtClean="0"/>
              <a:t>Take a look at the released exam for this course and it is an 11</a:t>
            </a:r>
            <a:r>
              <a:rPr lang="en-US" baseline="30000" dirty="0" smtClean="0"/>
              <a:t>th</a:t>
            </a:r>
            <a:r>
              <a:rPr lang="en-US" dirty="0" smtClean="0"/>
              <a:t> grade course. </a:t>
            </a:r>
          </a:p>
          <a:p>
            <a:r>
              <a:rPr lang="en-US" dirty="0"/>
              <a:t> </a:t>
            </a:r>
            <a:r>
              <a:rPr lang="en-US" dirty="0" smtClean="0"/>
              <a:t>You do want to maximize retest opportunities for students so there will be some decisions to be made.</a:t>
            </a:r>
          </a:p>
          <a:p>
            <a:pPr lvl="1"/>
            <a:r>
              <a:rPr lang="en-US" dirty="0" smtClean="0"/>
              <a:t> How will AP, IB, or Dual Credit impact this?</a:t>
            </a:r>
          </a:p>
          <a:p>
            <a:pPr lvl="1"/>
            <a:r>
              <a:rPr lang="en-US" dirty="0"/>
              <a:t> </a:t>
            </a:r>
            <a:r>
              <a:rPr lang="en-US" dirty="0" smtClean="0"/>
              <a:t>Is it to rigorous for Freshmen?</a:t>
            </a:r>
          </a:p>
          <a:p>
            <a:pPr lvl="1"/>
            <a:r>
              <a:rPr lang="en-US" dirty="0"/>
              <a:t> </a:t>
            </a:r>
            <a:r>
              <a:rPr lang="en-US" dirty="0" smtClean="0"/>
              <a:t>What social studies courses do you offer in front of US History?</a:t>
            </a:r>
          </a:p>
          <a:p>
            <a:pPr lvl="1"/>
            <a:endParaRPr lang="en-US" dirty="0" smtClean="0"/>
          </a:p>
        </p:txBody>
      </p:sp>
    </p:spTree>
    <p:extLst>
      <p:ext uri="{BB962C8B-B14F-4D97-AF65-F5344CB8AC3E}">
        <p14:creationId xmlns:p14="http://schemas.microsoft.com/office/powerpoint/2010/main" val="302271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Other Assessment Changes</a:t>
            </a:r>
            <a:br>
              <a:rPr lang="en-US" dirty="0" smtClean="0"/>
            </a:br>
            <a:r>
              <a:rPr lang="en-US" dirty="0" smtClean="0"/>
              <a:t> HB 5</a:t>
            </a:r>
            <a:endParaRPr lang="en-US" dirty="0"/>
          </a:p>
        </p:txBody>
      </p:sp>
      <p:sp>
        <p:nvSpPr>
          <p:cNvPr id="2" name="Content Placeholder 1"/>
          <p:cNvSpPr>
            <a:spLocks noGrp="1"/>
          </p:cNvSpPr>
          <p:nvPr>
            <p:ph idx="1"/>
          </p:nvPr>
        </p:nvSpPr>
        <p:spPr/>
        <p:txBody>
          <a:bodyPr>
            <a:normAutofit/>
          </a:bodyPr>
          <a:lstStyle/>
          <a:p>
            <a:pPr>
              <a:buFont typeface="Arial" pitchFamily="34" charset="0"/>
              <a:buChar char="•"/>
            </a:pPr>
            <a:r>
              <a:rPr lang="en-US" sz="2400" dirty="0" smtClean="0"/>
              <a:t>Requires the commissioner to establish assessment administration procedures that minimize disruptions to school operations and classroom environments.</a:t>
            </a:r>
          </a:p>
          <a:p>
            <a:pPr marL="109728" indent="0">
              <a:buNone/>
            </a:pPr>
            <a:endParaRPr lang="en-US" sz="2400" dirty="0" smtClean="0"/>
          </a:p>
          <a:p>
            <a:pPr>
              <a:buFont typeface="Arial" pitchFamily="34" charset="0"/>
              <a:buChar char="•"/>
            </a:pPr>
            <a:r>
              <a:rPr lang="en-US" sz="2400" dirty="0" smtClean="0"/>
              <a:t>Prohibits districts from removing students from class for remedial tutoring or test preparation for more than 10% of the school year (parent permission exception).  </a:t>
            </a:r>
          </a:p>
          <a:p>
            <a:pPr marL="109728" indent="0">
              <a:buNone/>
            </a:pPr>
            <a:endParaRPr lang="en-US" sz="2400" dirty="0" smtClean="0"/>
          </a:p>
          <a:p>
            <a:pPr>
              <a:buFont typeface="Arial" pitchFamily="34" charset="0"/>
              <a:buChar char="•"/>
            </a:pPr>
            <a:r>
              <a:rPr lang="en-US" sz="2400" dirty="0" smtClean="0"/>
              <a:t>Limits the number of benchmark assessments to two per state assessment.</a:t>
            </a:r>
            <a:endParaRPr lang="en-US" sz="2400" dirty="0"/>
          </a:p>
        </p:txBody>
      </p:sp>
    </p:spTree>
    <p:extLst>
      <p:ext uri="{BB962C8B-B14F-4D97-AF65-F5344CB8AC3E}">
        <p14:creationId xmlns:p14="http://schemas.microsoft.com/office/powerpoint/2010/main" val="41157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990600"/>
          </a:xfrm>
        </p:spPr>
        <p:txBody>
          <a:bodyPr>
            <a:normAutofit fontScale="90000"/>
          </a:bodyPr>
          <a:lstStyle/>
          <a:p>
            <a:r>
              <a:rPr lang="en-US" b="1" dirty="0"/>
              <a:t>Requirements for students who took Algebra I prior to 2011-2012 school year</a:t>
            </a:r>
            <a:br>
              <a:rPr lang="en-US" b="1" dirty="0"/>
            </a:br>
            <a:endParaRPr lang="en-US" dirty="0"/>
          </a:p>
        </p:txBody>
      </p:sp>
      <p:sp>
        <p:nvSpPr>
          <p:cNvPr id="3" name="Content Placeholder 2"/>
          <p:cNvSpPr>
            <a:spLocks noGrp="1"/>
          </p:cNvSpPr>
          <p:nvPr>
            <p:ph idx="1"/>
          </p:nvPr>
        </p:nvSpPr>
        <p:spPr>
          <a:xfrm>
            <a:off x="457200" y="1828800"/>
            <a:ext cx="8229600" cy="4876800"/>
          </a:xfrm>
        </p:spPr>
        <p:txBody>
          <a:bodyPr/>
          <a:lstStyle/>
          <a:p>
            <a:r>
              <a:rPr lang="en-US" dirty="0"/>
              <a:t>TEA is proposing that students who took Algebra I and received course credit prior to the 2011–2012 school year not be required to take the STAAR Algebra I assessment. However, students cannot use a passing score for a STAAR EOC assessment that is no longer required for graduation as a substitute for an assessment that is still required. For example, a passing score on STAAR geometry cannot be used in place of a required passing standard on Algebra I to satisfy the mathematics testing requirement for graduation (since the two are not equivalent courses with regard to content).</a:t>
            </a:r>
          </a:p>
        </p:txBody>
      </p:sp>
    </p:spTree>
    <p:extLst>
      <p:ext uri="{BB962C8B-B14F-4D97-AF65-F5344CB8AC3E}">
        <p14:creationId xmlns:p14="http://schemas.microsoft.com/office/powerpoint/2010/main" val="315383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8" name="Picture 4" descr="https://evbdn.eventbrite.com/s3-s3/eventlogos/9395265/title-1.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13629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72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STAAR English I and English II Assessments Redesign</a:t>
            </a:r>
            <a:endParaRPr lang="en-US" dirty="0"/>
          </a:p>
        </p:txBody>
      </p:sp>
      <p:sp>
        <p:nvSpPr>
          <p:cNvPr id="3" name="Content Placeholder 2"/>
          <p:cNvSpPr>
            <a:spLocks noGrp="1"/>
          </p:cNvSpPr>
          <p:nvPr>
            <p:ph idx="1"/>
          </p:nvPr>
        </p:nvSpPr>
        <p:spPr>
          <a:xfrm>
            <a:off x="457200" y="1752600"/>
            <a:ext cx="8229600" cy="5257800"/>
          </a:xfrm>
        </p:spPr>
        <p:txBody>
          <a:bodyPr>
            <a:noAutofit/>
          </a:bodyPr>
          <a:lstStyle/>
          <a:p>
            <a:r>
              <a:rPr lang="en-US" sz="1200" dirty="0"/>
              <a:t>Reading and writing are currently assessed separately in the STAAR English I and English II end-of-course (EOC) tests. To comply with the provisions of HB 5, TEA is in the process of redesigning the English I and II reading and writing assessments. </a:t>
            </a:r>
            <a:r>
              <a:rPr lang="en-US" sz="1200" dirty="0" smtClean="0"/>
              <a:t>Beginning </a:t>
            </a:r>
            <a:r>
              <a:rPr lang="en-US" sz="1200" dirty="0"/>
              <a:t>in spring 2014, STAAR English I and II will measure reading and writing achievement through a single assessment given in one day. Students will receive a single score</a:t>
            </a:r>
            <a:r>
              <a:rPr lang="en-US" sz="1200" dirty="0" smtClean="0"/>
              <a:t>.</a:t>
            </a:r>
          </a:p>
          <a:p>
            <a:pPr marL="0" indent="0">
              <a:buNone/>
            </a:pPr>
            <a:endParaRPr lang="en-US" sz="1200" dirty="0"/>
          </a:p>
          <a:p>
            <a:r>
              <a:rPr lang="en-US" sz="1200" dirty="0"/>
              <a:t>“Many students in the graduating classes of 2015 and 2016 have already taken and passed separate English I and English II reading and writing assessments,” said Commissioner Williams. “I want a fair and common sense way to equitably transition those students who, at this point, have passed one assessment but not both in reading and writing</a:t>
            </a:r>
            <a:r>
              <a:rPr lang="en-US" sz="1200" dirty="0" smtClean="0"/>
              <a:t>.”</a:t>
            </a:r>
          </a:p>
          <a:p>
            <a:endParaRPr lang="en-US" sz="1200" dirty="0"/>
          </a:p>
          <a:p>
            <a:r>
              <a:rPr lang="en-US" sz="1200" dirty="0"/>
              <a:t>To provide additional flexibility for students in the 2015 and 2016 graduating classes during the transition period from separate assessments to combined reading and writing assessments for English I and English II, TEA is proposing to maintain the minimum – and cumulative – score to determine whether students taking these assessments have met their English I and English II graduation requirements. This would be applied within each course (not across courses) and would require students who took separate reading and writing assessments to meet three criteria:</a:t>
            </a:r>
          </a:p>
          <a:p>
            <a:pPr lvl="1"/>
            <a:r>
              <a:rPr lang="en-US" sz="1100" dirty="0"/>
              <a:t>pass one assessment (either reading or writing);</a:t>
            </a:r>
          </a:p>
          <a:p>
            <a:pPr lvl="1"/>
            <a:r>
              <a:rPr lang="en-US" sz="1100" dirty="0"/>
              <a:t>meet at least the minimum score on the other; and</a:t>
            </a:r>
          </a:p>
          <a:p>
            <a:pPr lvl="1"/>
            <a:r>
              <a:rPr lang="en-US" sz="1100" dirty="0"/>
              <a:t>achieve a combined scale score of 3750 (the phase-in 1 standard), which represents the sum of the scale scores needed to reach Level II for reading (1875) and Level II for writing (1875</a:t>
            </a:r>
            <a:r>
              <a:rPr lang="en-US" sz="1100" dirty="0" smtClean="0"/>
              <a:t>).</a:t>
            </a:r>
          </a:p>
          <a:p>
            <a:pPr lvl="1"/>
            <a:endParaRPr lang="en-US" sz="1100" dirty="0"/>
          </a:p>
          <a:p>
            <a:r>
              <a:rPr lang="en-US" sz="1200" dirty="0"/>
              <a:t>These three criteria would apply only to the current STAAR English I and II reading and writing assessments administered prior to the roll-out of the redesigned (combined) English I and II assessments in spring 2014. Under this proposal, students who have not met this requirement by that time would need to take and pass the redesigned assessment(s) to meet their English EOC testing requirement for graduation.</a:t>
            </a:r>
          </a:p>
          <a:p>
            <a:endParaRPr lang="en-US" sz="1200" dirty="0"/>
          </a:p>
        </p:txBody>
      </p:sp>
    </p:spTree>
    <p:extLst>
      <p:ext uri="{BB962C8B-B14F-4D97-AF65-F5344CB8AC3E}">
        <p14:creationId xmlns:p14="http://schemas.microsoft.com/office/powerpoint/2010/main" val="3053263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HB5 and 2013-14</a:t>
            </a:r>
            <a:endParaRPr lang="en-US" dirty="0"/>
          </a:p>
        </p:txBody>
      </p:sp>
      <p:sp>
        <p:nvSpPr>
          <p:cNvPr id="3" name="Content Placeholder 2"/>
          <p:cNvSpPr>
            <a:spLocks noGrp="1"/>
          </p:cNvSpPr>
          <p:nvPr>
            <p:ph idx="1"/>
          </p:nvPr>
        </p:nvSpPr>
        <p:spPr>
          <a:xfrm>
            <a:off x="533400" y="2057400"/>
            <a:ext cx="8229600" cy="1752600"/>
          </a:xfrm>
        </p:spPr>
        <p:txBody>
          <a:bodyPr>
            <a:normAutofit/>
          </a:bodyPr>
          <a:lstStyle/>
          <a:p>
            <a:pPr marL="0" indent="0">
              <a:buNone/>
            </a:pPr>
            <a:r>
              <a:rPr lang="en-US" dirty="0" smtClean="0">
                <a:hlinkClick r:id="rId3"/>
              </a:rPr>
              <a:t>https</a:t>
            </a:r>
            <a:r>
              <a:rPr lang="en-US" dirty="0">
                <a:hlinkClick r:id="rId3"/>
              </a:rPr>
              <a:t>://</a:t>
            </a:r>
            <a:r>
              <a:rPr lang="en-US" dirty="0" smtClean="0">
                <a:hlinkClick r:id="rId3"/>
              </a:rPr>
              <a:t>docs.google.com/a/esc17.net/file/d/0B7iFNbcnGDh0VWgtOVFxYlh5bzg/edit?usp=sharing</a:t>
            </a:r>
            <a:endParaRPr lang="en-US" dirty="0" smtClean="0"/>
          </a:p>
          <a:p>
            <a:endParaRPr lang="en-US" dirty="0"/>
          </a:p>
        </p:txBody>
      </p:sp>
    </p:spTree>
    <p:extLst>
      <p:ext uri="{BB962C8B-B14F-4D97-AF65-F5344CB8AC3E}">
        <p14:creationId xmlns:p14="http://schemas.microsoft.com/office/powerpoint/2010/main" val="52680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HB 866 Waiver Request</a:t>
            </a:r>
            <a:endParaRPr lang="en-US" dirty="0"/>
          </a:p>
        </p:txBody>
      </p:sp>
      <p:sp>
        <p:nvSpPr>
          <p:cNvPr id="2" name="Content Placeholder 1"/>
          <p:cNvSpPr>
            <a:spLocks noGrp="1"/>
          </p:cNvSpPr>
          <p:nvPr>
            <p:ph idx="1"/>
          </p:nvPr>
        </p:nvSpPr>
        <p:spPr/>
        <p:txBody>
          <a:bodyPr>
            <a:normAutofit/>
          </a:bodyPr>
          <a:lstStyle/>
          <a:p>
            <a:pPr>
              <a:buFont typeface="Arial" pitchFamily="34" charset="0"/>
              <a:buChar char="•"/>
            </a:pPr>
            <a:endParaRPr lang="en-US" sz="2400" dirty="0" smtClean="0"/>
          </a:p>
          <a:p>
            <a:pPr>
              <a:buFont typeface="Arial" pitchFamily="34" charset="0"/>
              <a:buChar char="•"/>
            </a:pPr>
            <a:r>
              <a:rPr lang="en-US" sz="2400" dirty="0" smtClean="0"/>
              <a:t>Reducing/eliminating certain students from testing in math &amp; reading (4</a:t>
            </a:r>
            <a:r>
              <a:rPr lang="en-US" sz="2400" baseline="30000" dirty="0" smtClean="0"/>
              <a:t>th</a:t>
            </a:r>
            <a:r>
              <a:rPr lang="en-US" sz="2400" dirty="0" smtClean="0"/>
              <a:t>, 6</a:t>
            </a:r>
            <a:r>
              <a:rPr lang="en-US" sz="2400" baseline="30000" dirty="0" smtClean="0"/>
              <a:t>th</a:t>
            </a:r>
            <a:r>
              <a:rPr lang="en-US" sz="2400" dirty="0" smtClean="0"/>
              <a:t>, and 7</a:t>
            </a:r>
            <a:r>
              <a:rPr lang="en-US" sz="2400" baseline="30000" dirty="0" smtClean="0"/>
              <a:t>th</a:t>
            </a:r>
            <a:r>
              <a:rPr lang="en-US" sz="2400" dirty="0" smtClean="0"/>
              <a:t>)</a:t>
            </a:r>
          </a:p>
          <a:p>
            <a:pPr>
              <a:buFont typeface="Arial" pitchFamily="34" charset="0"/>
              <a:buChar char="•"/>
            </a:pPr>
            <a:endParaRPr lang="en-US" sz="2400" dirty="0"/>
          </a:p>
          <a:p>
            <a:pPr>
              <a:buFont typeface="Arial" pitchFamily="34" charset="0"/>
              <a:buChar char="•"/>
            </a:pPr>
            <a:r>
              <a:rPr lang="en-US" sz="2400" dirty="0" smtClean="0"/>
              <a:t>Current federal law requires testing for math and reading for all students in grades 3 through 8</a:t>
            </a:r>
          </a:p>
          <a:p>
            <a:pPr>
              <a:buFont typeface="Arial" pitchFamily="34" charset="0"/>
              <a:buChar char="•"/>
            </a:pPr>
            <a:endParaRPr lang="en-US" sz="2400" dirty="0"/>
          </a:p>
          <a:p>
            <a:pPr>
              <a:buFont typeface="Arial" pitchFamily="34" charset="0"/>
              <a:buChar char="•"/>
            </a:pPr>
            <a:r>
              <a:rPr lang="en-US" sz="2400" dirty="0" smtClean="0"/>
              <a:t>HB 866 will not impact the 2013-2014 school year.</a:t>
            </a:r>
            <a:endParaRPr lang="en-US" sz="2400" dirty="0"/>
          </a:p>
        </p:txBody>
      </p:sp>
    </p:spTree>
    <p:extLst>
      <p:ext uri="{BB962C8B-B14F-4D97-AF65-F5344CB8AC3E}">
        <p14:creationId xmlns:p14="http://schemas.microsoft.com/office/powerpoint/2010/main" val="163570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October 8th</a:t>
            </a:r>
            <a:endParaRPr lang="en-US" dirty="0"/>
          </a:p>
        </p:txBody>
      </p:sp>
      <p:pic>
        <p:nvPicPr>
          <p:cNvPr id="4" name="Content Placeholder 3" descr="http://www.esc17.net/users/0001/Gallery/esc17_slideshow2100813.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229600" cy="1520686"/>
          </a:xfrm>
          <a:prstGeom prst="rect">
            <a:avLst/>
          </a:prstGeom>
          <a:noFill/>
          <a:ln>
            <a:noFill/>
          </a:ln>
        </p:spPr>
      </p:pic>
      <p:sp>
        <p:nvSpPr>
          <p:cNvPr id="5" name="Rectangle 4"/>
          <p:cNvSpPr/>
          <p:nvPr/>
        </p:nvSpPr>
        <p:spPr>
          <a:xfrm>
            <a:off x="381000" y="3771901"/>
            <a:ext cx="8382000" cy="3416320"/>
          </a:xfrm>
          <a:prstGeom prst="rect">
            <a:avLst/>
          </a:prstGeom>
        </p:spPr>
        <p:txBody>
          <a:bodyPr wrap="square">
            <a:spAutoFit/>
          </a:bodyPr>
          <a:lstStyle/>
          <a:p>
            <a:r>
              <a:rPr lang="en-US" dirty="0">
                <a:hlinkClick r:id="rId2"/>
              </a:rPr>
              <a:t>http://</a:t>
            </a:r>
            <a:r>
              <a:rPr lang="en-US" dirty="0" smtClean="0">
                <a:hlinkClick r:id="rId2"/>
              </a:rPr>
              <a:t>escite2.esc17.net/default.aspx?name=wmsworkshop&amp;w=13883</a:t>
            </a:r>
            <a:endParaRPr lang="en-US" dirty="0" smtClean="0"/>
          </a:p>
          <a:p>
            <a:endParaRPr lang="en-US" dirty="0"/>
          </a:p>
          <a:p>
            <a:r>
              <a:rPr lang="en-US" b="1" dirty="0" smtClean="0"/>
              <a:t>Breakout Sessions Including:</a:t>
            </a:r>
          </a:p>
          <a:p>
            <a:pPr marL="285750" indent="-285750">
              <a:buFont typeface="Arial" pitchFamily="34" charset="0"/>
              <a:buChar char="•"/>
            </a:pPr>
            <a:r>
              <a:rPr lang="en-US" dirty="0" smtClean="0"/>
              <a:t>NCLB Waiver Update</a:t>
            </a:r>
          </a:p>
          <a:p>
            <a:pPr marL="285750" indent="-285750">
              <a:buFont typeface="Arial" pitchFamily="34" charset="0"/>
              <a:buChar char="•"/>
            </a:pPr>
            <a:r>
              <a:rPr lang="en-US" dirty="0" smtClean="0"/>
              <a:t>Accountability 2014</a:t>
            </a:r>
          </a:p>
          <a:p>
            <a:pPr marL="285750" indent="-285750">
              <a:buFont typeface="Arial" pitchFamily="34" charset="0"/>
              <a:buChar char="•"/>
            </a:pPr>
            <a:r>
              <a:rPr lang="en-US" dirty="0" smtClean="0"/>
              <a:t>Branding Your School for HB5</a:t>
            </a:r>
          </a:p>
          <a:p>
            <a:pPr marL="285750" indent="-285750">
              <a:buFont typeface="Arial" pitchFamily="34" charset="0"/>
              <a:buChar char="•"/>
            </a:pPr>
            <a:r>
              <a:rPr lang="en-US" dirty="0" smtClean="0"/>
              <a:t>Instructional Coaching Follow-up</a:t>
            </a:r>
          </a:p>
          <a:p>
            <a:pPr marL="285750" indent="-285750">
              <a:buFont typeface="Arial" pitchFamily="34" charset="0"/>
              <a:buChar char="•"/>
            </a:pPr>
            <a:r>
              <a:rPr lang="en-US" dirty="0" smtClean="0"/>
              <a:t>HB5 Updates</a:t>
            </a:r>
          </a:p>
          <a:p>
            <a:endParaRPr lang="en-US" dirty="0"/>
          </a:p>
          <a:p>
            <a:r>
              <a:rPr lang="en-US" b="1" dirty="0" smtClean="0"/>
              <a:t>Along with program updates for all areas of Leadership!</a:t>
            </a:r>
          </a:p>
          <a:p>
            <a:pPr marL="285750" indent="-28575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2487640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sz="1800" dirty="0"/>
              <a:t>Frequently Asked Questions About Adequate Yearly Progress (</a:t>
            </a:r>
            <a:r>
              <a:rPr lang="en-US" sz="1800" dirty="0" smtClean="0"/>
              <a:t>AYP)</a:t>
            </a:r>
          </a:p>
          <a:p>
            <a:pPr marL="0" indent="0">
              <a:buNone/>
            </a:pPr>
            <a:r>
              <a:rPr lang="en-US" sz="1800" u="sng" dirty="0" smtClean="0">
                <a:hlinkClick r:id="rId2"/>
              </a:rPr>
              <a:t>http</a:t>
            </a:r>
            <a:r>
              <a:rPr lang="en-US" sz="1800" u="sng" dirty="0">
                <a:hlinkClick r:id="rId2"/>
              </a:rPr>
              <a:t>://ritter.tea.state.tx.us/ayp/faq/faq.html</a:t>
            </a:r>
            <a:endParaRPr lang="en-US" sz="1800" u="sng" dirty="0"/>
          </a:p>
          <a:p>
            <a:pPr marL="109728" indent="0">
              <a:buNone/>
            </a:pPr>
            <a:endParaRPr lang="en-US" sz="1800" u="sng" dirty="0"/>
          </a:p>
          <a:p>
            <a:r>
              <a:rPr lang="en-US" sz="1800" dirty="0"/>
              <a:t>Performance Reporting Home </a:t>
            </a:r>
            <a:r>
              <a:rPr lang="en-US" sz="1800" dirty="0" smtClean="0"/>
              <a:t>Page</a:t>
            </a:r>
          </a:p>
          <a:p>
            <a:pPr marL="0" indent="0">
              <a:buNone/>
            </a:pPr>
            <a:r>
              <a:rPr lang="en-US" sz="1800" u="sng" dirty="0" smtClean="0">
                <a:hlinkClick r:id="rId3"/>
              </a:rPr>
              <a:t>http</a:t>
            </a:r>
            <a:r>
              <a:rPr lang="en-US" sz="1800" u="sng" dirty="0">
                <a:hlinkClick r:id="rId3"/>
              </a:rPr>
              <a:t>://www.tea.state.tx.us/perfreport</a:t>
            </a:r>
            <a:endParaRPr lang="en-US" sz="1800" u="sng" dirty="0"/>
          </a:p>
          <a:p>
            <a:pPr marL="109728" indent="0">
              <a:buNone/>
            </a:pPr>
            <a:endParaRPr lang="en-US" sz="1800" u="sng" dirty="0"/>
          </a:p>
          <a:p>
            <a:r>
              <a:rPr lang="en-US" sz="1800" dirty="0"/>
              <a:t>2013 Accountability System Frequently Asked </a:t>
            </a:r>
            <a:r>
              <a:rPr lang="en-US" sz="1800" dirty="0" smtClean="0"/>
              <a:t>Questions</a:t>
            </a:r>
          </a:p>
          <a:p>
            <a:pPr marL="0" indent="0">
              <a:buNone/>
            </a:pPr>
            <a:r>
              <a:rPr lang="en-US" sz="1800" dirty="0" smtClean="0">
                <a:hlinkClick r:id="rId4"/>
              </a:rPr>
              <a:t>http</a:t>
            </a:r>
            <a:r>
              <a:rPr lang="en-US" sz="1800" dirty="0">
                <a:hlinkClick r:id="rId4"/>
              </a:rPr>
              <a:t>://ritter.tea.state.tx.us/perfreport/account/2013/faq.html</a:t>
            </a:r>
            <a:endParaRPr lang="en-US" sz="1800" dirty="0"/>
          </a:p>
          <a:p>
            <a:pPr marL="109728" indent="0">
              <a:buNone/>
            </a:pPr>
            <a:endParaRPr lang="en-US" sz="1800" dirty="0"/>
          </a:p>
          <a:p>
            <a:r>
              <a:rPr lang="en-US" sz="1800" dirty="0"/>
              <a:t>2013 Accountability Manual – Chapters 3-9</a:t>
            </a:r>
          </a:p>
          <a:p>
            <a:pPr marL="109728" indent="0">
              <a:buNone/>
            </a:pPr>
            <a:r>
              <a:rPr lang="en-US" sz="1800" dirty="0" smtClean="0">
                <a:hlinkClick r:id="rId5"/>
              </a:rPr>
              <a:t>http</a:t>
            </a:r>
            <a:r>
              <a:rPr lang="en-US" sz="1800" dirty="0">
                <a:hlinkClick r:id="rId5"/>
              </a:rPr>
              <a:t>://</a:t>
            </a:r>
            <a:r>
              <a:rPr lang="en-US" sz="1800" dirty="0" smtClean="0">
                <a:hlinkClick r:id="rId5"/>
              </a:rPr>
              <a:t>ritter.tea.state.tx.us/perfreport/account/2013/manual/</a:t>
            </a:r>
            <a:endParaRPr lang="en-US" sz="1800" dirty="0"/>
          </a:p>
          <a:p>
            <a:pPr marL="109728" indent="0">
              <a:buNone/>
            </a:pPr>
            <a:endParaRPr lang="en-US" sz="1800" dirty="0" smtClean="0"/>
          </a:p>
          <a:p>
            <a:pPr marL="395478" indent="-285750"/>
            <a:r>
              <a:rPr lang="en-US" sz="1800" dirty="0" smtClean="0"/>
              <a:t>Texas Principal</a:t>
            </a:r>
          </a:p>
          <a:p>
            <a:pPr marL="109728" indent="0">
              <a:buNone/>
            </a:pPr>
            <a:r>
              <a:rPr lang="en-US" sz="1800" dirty="0" smtClean="0">
                <a:hlinkClick r:id="rId6"/>
              </a:rPr>
              <a:t>http</a:t>
            </a:r>
            <a:r>
              <a:rPr lang="en-US" sz="1800" dirty="0">
                <a:hlinkClick r:id="rId6"/>
              </a:rPr>
              <a:t>://</a:t>
            </a:r>
            <a:r>
              <a:rPr lang="en-US" sz="1800" dirty="0" smtClean="0">
                <a:hlinkClick r:id="rId6"/>
              </a:rPr>
              <a:t>www.texasprincipal.org/index.php/texas-principals-education-help-support-team/entry/2013-texas-accountability-update-presentation</a:t>
            </a:r>
            <a:endParaRPr lang="en-US" sz="1800" dirty="0" smtClean="0"/>
          </a:p>
          <a:p>
            <a:pPr marL="395478" indent="-285750"/>
            <a:endParaRPr lang="en-US" sz="1800" dirty="0" smtClean="0"/>
          </a:p>
          <a:p>
            <a:pPr marL="109728" indent="0">
              <a:buNone/>
            </a:pPr>
            <a:endParaRPr lang="en-US" sz="1800" dirty="0"/>
          </a:p>
          <a:p>
            <a:pPr marL="109728" indent="0">
              <a:buNone/>
            </a:pPr>
            <a:endParaRPr lang="en-US" sz="1800" dirty="0"/>
          </a:p>
          <a:p>
            <a:endParaRPr lang="en-US" dirty="0"/>
          </a:p>
        </p:txBody>
      </p:sp>
    </p:spTree>
    <p:extLst>
      <p:ext uri="{BB962C8B-B14F-4D97-AF65-F5344CB8AC3E}">
        <p14:creationId xmlns:p14="http://schemas.microsoft.com/office/powerpoint/2010/main" val="58923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439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77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7829550" cy="430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383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2224</TotalTime>
  <Words>2688</Words>
  <Application>Microsoft Office PowerPoint</Application>
  <PresentationFormat>On-screen Show (4:3)</PresentationFormat>
  <Paragraphs>494</Paragraphs>
  <Slides>74</Slides>
  <Notes>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Clarity</vt:lpstr>
      <vt:lpstr>Accountability 2013 and Beyond!</vt:lpstr>
      <vt:lpstr>Register for October 8th</vt:lpstr>
      <vt:lpstr>Back to School Workshop with Jim Walsh on September 4th </vt:lpstr>
      <vt:lpstr>PowerPoint Presentation</vt:lpstr>
      <vt:lpstr>The Backchannel Communication</vt:lpstr>
      <vt:lpstr>Performance Index Framework</vt:lpstr>
      <vt:lpstr>PowerPoint Presentation</vt:lpstr>
      <vt:lpstr>PowerPoint Presentation</vt:lpstr>
      <vt:lpstr>PowerPoint Presentation</vt:lpstr>
      <vt:lpstr>PowerPoint Presentation</vt:lpstr>
      <vt:lpstr>PowerPoint Presentation</vt:lpstr>
      <vt:lpstr>PowerPoint Presentation</vt:lpstr>
      <vt:lpstr>Performance Index Criteria 2013 Rating Labels</vt:lpstr>
      <vt:lpstr>2013 Ratings Criteria</vt:lpstr>
      <vt:lpstr>Index 2 Targets for 2013</vt:lpstr>
      <vt:lpstr>PowerPoint Presentation</vt:lpstr>
      <vt:lpstr>Index 1: Student Achievement</vt:lpstr>
      <vt:lpstr>PowerPoint Presentation</vt:lpstr>
      <vt:lpstr>Region 17 District Index 1 Scores</vt:lpstr>
      <vt:lpstr>Index 2: Student Progress</vt:lpstr>
      <vt:lpstr>PowerPoint Presentation</vt:lpstr>
      <vt:lpstr>PowerPoint Presentation</vt:lpstr>
      <vt:lpstr>PowerPoint Presentation</vt:lpstr>
      <vt:lpstr>PowerPoint Presentation</vt:lpstr>
      <vt:lpstr>PowerPoint Presentation</vt:lpstr>
      <vt:lpstr>Index 2:  Student Progress</vt:lpstr>
      <vt:lpstr>Region 17 Index 2 Scores</vt:lpstr>
      <vt:lpstr>Index 3: Closing Performance Gaps</vt:lpstr>
      <vt:lpstr>Index 3: Closing  Performance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 17 Index 3 District Scores</vt:lpstr>
      <vt:lpstr>PowerPoint Presentation</vt:lpstr>
      <vt:lpstr>PowerPoint Presentation</vt:lpstr>
      <vt:lpstr>Index 4: Postsecondary Readiness</vt:lpstr>
      <vt:lpstr>PowerPoint Presentation</vt:lpstr>
      <vt:lpstr>PowerPoint Presentation</vt:lpstr>
      <vt:lpstr>Region 17 Index 4 District Averages</vt:lpstr>
      <vt:lpstr>System Safeguards</vt:lpstr>
      <vt:lpstr>System Safeguards</vt:lpstr>
      <vt:lpstr>Purpose</vt:lpstr>
      <vt:lpstr>Impact</vt:lpstr>
      <vt:lpstr>There is no “death by single cell” but there is “paperwork by single cell.” </vt:lpstr>
      <vt:lpstr>PowerPoint Presentation</vt:lpstr>
      <vt:lpstr>PowerPoint Presentation</vt:lpstr>
      <vt:lpstr>PowerPoint Presentation</vt:lpstr>
      <vt:lpstr>Top 25% Student Progress Distinction</vt:lpstr>
      <vt:lpstr>Academic Achievement Distinction Designations</vt:lpstr>
      <vt:lpstr>Academic Achievement Distinction Designations</vt:lpstr>
      <vt:lpstr>Academic Achievement Distinction Designations</vt:lpstr>
      <vt:lpstr>Academic Achievement Distinction Designations</vt:lpstr>
      <vt:lpstr>2014  Accountability  and Testing </vt:lpstr>
      <vt:lpstr>AYP – The USDE Waiver</vt:lpstr>
      <vt:lpstr>Phase-in Level  - Met Satisfactory</vt:lpstr>
      <vt:lpstr>Phase-in Level  - Met Satisfactory</vt:lpstr>
      <vt:lpstr>Performance Standards for 2013–2014 School Year </vt:lpstr>
      <vt:lpstr>Planned Changes for 2014 Accountability</vt:lpstr>
      <vt:lpstr>STAAR Assessments for 2014   HB 5   </vt:lpstr>
      <vt:lpstr>STAAR Assessments for 2014    HB 5 </vt:lpstr>
      <vt:lpstr>STAAR Assessments for 2014   HB 5 </vt:lpstr>
      <vt:lpstr>Release of STAAR Assessments   HB 5</vt:lpstr>
      <vt:lpstr>Course Sequence In Social Studies!</vt:lpstr>
      <vt:lpstr>Other Assessment Changes  HB 5</vt:lpstr>
      <vt:lpstr>Requirements for students who took Algebra I prior to 2011-2012 school year </vt:lpstr>
      <vt:lpstr>STAAR English I and English II Assessments Redesign</vt:lpstr>
      <vt:lpstr>HB5 and 2013-14</vt:lpstr>
      <vt:lpstr>HB 866 Waiver Request</vt:lpstr>
      <vt:lpstr>Register for October 8th</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State Accountability System</dc:title>
  <dc:creator>Dewease, Diane</dc:creator>
  <cp:lastModifiedBy>Ty Duncan</cp:lastModifiedBy>
  <cp:revision>173</cp:revision>
  <cp:lastPrinted>2013-07-23T15:25:47Z</cp:lastPrinted>
  <dcterms:created xsi:type="dcterms:W3CDTF">2013-07-21T18:47:00Z</dcterms:created>
  <dcterms:modified xsi:type="dcterms:W3CDTF">2013-08-08T19:12:24Z</dcterms:modified>
</cp:coreProperties>
</file>